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3" r:id="rId2"/>
    <p:sldId id="267" r:id="rId3"/>
    <p:sldId id="334" r:id="rId4"/>
    <p:sldId id="367" r:id="rId5"/>
    <p:sldId id="415" r:id="rId6"/>
    <p:sldId id="419" r:id="rId7"/>
    <p:sldId id="416" r:id="rId8"/>
    <p:sldId id="417" r:id="rId9"/>
    <p:sldId id="418" r:id="rId10"/>
    <p:sldId id="368" r:id="rId11"/>
    <p:sldId id="336" r:id="rId12"/>
    <p:sldId id="420" r:id="rId13"/>
    <p:sldId id="426" r:id="rId14"/>
    <p:sldId id="427" r:id="rId15"/>
    <p:sldId id="428" r:id="rId16"/>
    <p:sldId id="421" r:id="rId17"/>
    <p:sldId id="422" r:id="rId18"/>
    <p:sldId id="429" r:id="rId19"/>
    <p:sldId id="423" r:id="rId20"/>
    <p:sldId id="430" r:id="rId21"/>
    <p:sldId id="431" r:id="rId22"/>
    <p:sldId id="424" r:id="rId23"/>
    <p:sldId id="425" r:id="rId24"/>
    <p:sldId id="432" r:id="rId25"/>
    <p:sldId id="340" r:id="rId26"/>
    <p:sldId id="433" r:id="rId27"/>
    <p:sldId id="437" r:id="rId28"/>
    <p:sldId id="434" r:id="rId29"/>
    <p:sldId id="438" r:id="rId30"/>
    <p:sldId id="435" r:id="rId31"/>
    <p:sldId id="462" r:id="rId32"/>
    <p:sldId id="436" r:id="rId33"/>
    <p:sldId id="439" r:id="rId34"/>
    <p:sldId id="446" r:id="rId35"/>
    <p:sldId id="447" r:id="rId36"/>
    <p:sldId id="440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55" r:id="rId45"/>
    <p:sldId id="456" r:id="rId46"/>
    <p:sldId id="457" r:id="rId47"/>
    <p:sldId id="458" r:id="rId48"/>
    <p:sldId id="441" r:id="rId49"/>
    <p:sldId id="442" r:id="rId50"/>
    <p:sldId id="443" r:id="rId51"/>
    <p:sldId id="444" r:id="rId52"/>
    <p:sldId id="445" r:id="rId53"/>
    <p:sldId id="459" r:id="rId54"/>
    <p:sldId id="460" r:id="rId55"/>
    <p:sldId id="461" r:id="rId56"/>
    <p:sldId id="469" r:id="rId57"/>
    <p:sldId id="392" r:id="rId58"/>
    <p:sldId id="470" r:id="rId59"/>
    <p:sldId id="471" r:id="rId60"/>
    <p:sldId id="472" r:id="rId61"/>
    <p:sldId id="473" r:id="rId62"/>
    <p:sldId id="474" r:id="rId63"/>
    <p:sldId id="475" r:id="rId64"/>
    <p:sldId id="479" r:id="rId65"/>
    <p:sldId id="476" r:id="rId66"/>
    <p:sldId id="477" r:id="rId67"/>
    <p:sldId id="478" r:id="rId68"/>
    <p:sldId id="463" r:id="rId69"/>
    <p:sldId id="464" r:id="rId70"/>
    <p:sldId id="480" r:id="rId71"/>
    <p:sldId id="481" r:id="rId72"/>
    <p:sldId id="465" r:id="rId73"/>
    <p:sldId id="482" r:id="rId74"/>
    <p:sldId id="483" r:id="rId75"/>
    <p:sldId id="484" r:id="rId76"/>
    <p:sldId id="466" r:id="rId77"/>
    <p:sldId id="485" r:id="rId78"/>
    <p:sldId id="488" r:id="rId79"/>
    <p:sldId id="486" r:id="rId80"/>
    <p:sldId id="489" r:id="rId81"/>
    <p:sldId id="487" r:id="rId82"/>
    <p:sldId id="490" r:id="rId83"/>
    <p:sldId id="467" r:id="rId84"/>
    <p:sldId id="491" r:id="rId85"/>
    <p:sldId id="492" r:id="rId86"/>
    <p:sldId id="493" r:id="rId87"/>
    <p:sldId id="494" r:id="rId88"/>
    <p:sldId id="495" r:id="rId89"/>
    <p:sldId id="496" r:id="rId90"/>
    <p:sldId id="468" r:id="rId91"/>
    <p:sldId id="497" r:id="rId92"/>
    <p:sldId id="498" r:id="rId93"/>
    <p:sldId id="499" r:id="rId94"/>
    <p:sldId id="307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0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3" autoAdjust="0"/>
    <p:restoredTop sz="94667" autoAdjust="0"/>
  </p:normalViewPr>
  <p:slideViewPr>
    <p:cSldViewPr snapToGrid="0">
      <p:cViewPr varScale="1">
        <p:scale>
          <a:sx n="85" d="100"/>
          <a:sy n="85" d="100"/>
        </p:scale>
        <p:origin x="76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85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1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4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3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4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43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8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08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EB71B-00EE-40B2-B512-DDC7594DF3E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6050A-C480-4742-BBD5-8E78E95CE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6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1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9.xml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12" Type="http://schemas.openxmlformats.org/officeDocument/2006/relationships/slide" Target="slide17.xml"/><Relationship Id="rId17" Type="http://schemas.openxmlformats.org/officeDocument/2006/relationships/slide" Target="slide24.xml"/><Relationship Id="rId2" Type="http://schemas.openxmlformats.org/officeDocument/2006/relationships/image" Target="../media/image4.png"/><Relationship Id="rId16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16.xml"/><Relationship Id="rId5" Type="http://schemas.openxmlformats.org/officeDocument/2006/relationships/slide" Target="slide12.xml"/><Relationship Id="rId15" Type="http://schemas.openxmlformats.org/officeDocument/2006/relationships/slide" Target="slide2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0.xml"/><Relationship Id="rId14" Type="http://schemas.openxmlformats.org/officeDocument/2006/relationships/slide" Target="slide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3.xml"/><Relationship Id="rId10" Type="http://schemas.openxmlformats.org/officeDocument/2006/relationships/slide" Target="slide14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4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6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7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8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21.xml"/><Relationship Id="rId5" Type="http://schemas.openxmlformats.org/officeDocument/2006/relationships/slide" Target="slide20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57.xml"/><Relationship Id="rId18" Type="http://schemas.openxmlformats.org/officeDocument/2006/relationships/slide" Target="slide83.xml"/><Relationship Id="rId3" Type="http://schemas.openxmlformats.org/officeDocument/2006/relationships/image" Target="../media/image1.gif"/><Relationship Id="rId7" Type="http://schemas.openxmlformats.org/officeDocument/2006/relationships/slide" Target="slide10.xml"/><Relationship Id="rId12" Type="http://schemas.openxmlformats.org/officeDocument/2006/relationships/slide" Target="slide32.xml"/><Relationship Id="rId17" Type="http://schemas.openxmlformats.org/officeDocument/2006/relationships/slide" Target="slide76.xml"/><Relationship Id="rId2" Type="http://schemas.openxmlformats.org/officeDocument/2006/relationships/image" Target="../media/image4.png"/><Relationship Id="rId16" Type="http://schemas.openxmlformats.org/officeDocument/2006/relationships/slide" Target="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94.xml"/><Relationship Id="rId5" Type="http://schemas.openxmlformats.org/officeDocument/2006/relationships/slide" Target="slide3.xml"/><Relationship Id="rId15" Type="http://schemas.openxmlformats.org/officeDocument/2006/relationships/slide" Target="slide69.xml"/><Relationship Id="rId10" Type="http://schemas.openxmlformats.org/officeDocument/2006/relationships/slide" Target="slide31.xml"/><Relationship Id="rId19" Type="http://schemas.openxmlformats.org/officeDocument/2006/relationships/slide" Target="slide90.xml"/><Relationship Id="rId4" Type="http://schemas.openxmlformats.org/officeDocument/2006/relationships/image" Target="../media/image5.png"/><Relationship Id="rId9" Type="http://schemas.openxmlformats.org/officeDocument/2006/relationships/slide" Target="slide25.xml"/><Relationship Id="rId14" Type="http://schemas.openxmlformats.org/officeDocument/2006/relationships/slide" Target="slide6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21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9.xml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slide" Target="slide2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2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2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2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12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28.xml"/><Relationship Id="rId5" Type="http://schemas.openxmlformats.org/officeDocument/2006/relationships/slide" Target="slide26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27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slide" Target="slide28.xm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2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30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31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3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50.xml"/><Relationship Id="rId18" Type="http://schemas.openxmlformats.org/officeDocument/2006/relationships/slide" Target="slide54.xml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12" Type="http://schemas.openxmlformats.org/officeDocument/2006/relationships/slide" Target="slide48.xml"/><Relationship Id="rId17" Type="http://schemas.openxmlformats.org/officeDocument/2006/relationships/slide" Target="slide53.xml"/><Relationship Id="rId2" Type="http://schemas.openxmlformats.org/officeDocument/2006/relationships/image" Target="../media/image4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36.xml"/><Relationship Id="rId5" Type="http://schemas.openxmlformats.org/officeDocument/2006/relationships/slide" Target="slide33.xml"/><Relationship Id="rId15" Type="http://schemas.openxmlformats.org/officeDocument/2006/relationships/slide" Target="slide5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31.xml"/><Relationship Id="rId14" Type="http://schemas.openxmlformats.org/officeDocument/2006/relationships/slide" Target="slide5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gif"/><Relationship Id="rId7" Type="http://schemas.openxmlformats.org/officeDocument/2006/relationships/slide" Target="slide3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34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gif"/><Relationship Id="rId7" Type="http://schemas.openxmlformats.org/officeDocument/2006/relationships/slide" Target="slide3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35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36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gif"/><Relationship Id="rId7" Type="http://schemas.openxmlformats.org/officeDocument/2006/relationships/slide" Target="slide3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38.xml"/><Relationship Id="rId4" Type="http://schemas.openxmlformats.org/officeDocument/2006/relationships/image" Target="../media/image5.pn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38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42.xml"/><Relationship Id="rId3" Type="http://schemas.openxmlformats.org/officeDocument/2006/relationships/image" Target="../media/image1.gif"/><Relationship Id="rId7" Type="http://schemas.openxmlformats.org/officeDocument/2006/relationships/slide" Target="slide32.xml"/><Relationship Id="rId12" Type="http://schemas.openxmlformats.org/officeDocument/2006/relationships/slide" Target="slide4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40.xml"/><Relationship Id="rId5" Type="http://schemas.openxmlformats.org/officeDocument/2006/relationships/slide" Target="slide39.xml"/><Relationship Id="rId15" Type="http://schemas.openxmlformats.org/officeDocument/2006/relationships/slide" Target="slide4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36.xml"/><Relationship Id="rId14" Type="http://schemas.openxmlformats.org/officeDocument/2006/relationships/slide" Target="slide4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0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8.xml"/><Relationship Id="rId18" Type="http://schemas.openxmlformats.org/officeDocument/2006/relationships/slide" Target="slide29.xml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12" Type="http://schemas.openxmlformats.org/officeDocument/2006/relationships/slide" Target="slide7.xml"/><Relationship Id="rId17" Type="http://schemas.openxmlformats.org/officeDocument/2006/relationships/slide" Target="slide9.xml"/><Relationship Id="rId2" Type="http://schemas.openxmlformats.org/officeDocument/2006/relationships/image" Target="../media/image4.png"/><Relationship Id="rId16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6.xml"/><Relationship Id="rId5" Type="http://schemas.openxmlformats.org/officeDocument/2006/relationships/slide" Target="slide5.xml"/><Relationship Id="rId15" Type="http://schemas.openxmlformats.org/officeDocument/2006/relationships/slide" Target="slide27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3.xml"/><Relationship Id="rId14" Type="http://schemas.openxmlformats.org/officeDocument/2006/relationships/slide" Target="slide2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1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4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8.xml"/><Relationship Id="rId12" Type="http://schemas.openxmlformats.org/officeDocument/2006/relationships/slide" Target="slide4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46.xml"/><Relationship Id="rId5" Type="http://schemas.openxmlformats.org/officeDocument/2006/relationships/slide" Target="slide4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4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4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6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4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7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4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8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4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50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4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jpg"/><Relationship Id="rId5" Type="http://schemas.openxmlformats.org/officeDocument/2006/relationships/slide" Target="slide6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51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4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5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5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5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5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slide" Target="slide5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5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gif"/><Relationship Id="rId7" Type="http://schemas.openxmlformats.org/officeDocument/2006/relationships/slide" Target="slide5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5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gif"/><Relationship Id="rId7" Type="http://schemas.openxmlformats.org/officeDocument/2006/relationships/slide" Target="slide5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56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3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57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5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61.xml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12" Type="http://schemas.openxmlformats.org/officeDocument/2006/relationships/slide" Target="slide60.xml"/><Relationship Id="rId2" Type="http://schemas.openxmlformats.org/officeDocument/2006/relationships/image" Target="../media/image4.png"/><Relationship Id="rId16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59.xml"/><Relationship Id="rId5" Type="http://schemas.openxmlformats.org/officeDocument/2006/relationships/slide" Target="slide58.xml"/><Relationship Id="rId15" Type="http://schemas.openxmlformats.org/officeDocument/2006/relationships/slide" Target="slide6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56.xml"/><Relationship Id="rId14" Type="http://schemas.openxmlformats.org/officeDocument/2006/relationships/slide" Target="slide6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59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60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5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7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61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6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6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6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6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6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6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6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65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5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67.xml"/><Relationship Id="rId5" Type="http://schemas.openxmlformats.org/officeDocument/2006/relationships/slide" Target="slide66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6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6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67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6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68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6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6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6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71.xml"/><Relationship Id="rId5" Type="http://schemas.openxmlformats.org/officeDocument/2006/relationships/slide" Target="slide70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6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6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71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6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7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7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12" Type="http://schemas.openxmlformats.org/officeDocument/2006/relationships/slide" Target="slide7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74.xml"/><Relationship Id="rId5" Type="http://schemas.openxmlformats.org/officeDocument/2006/relationships/slide" Target="slide7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7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7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74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7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7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7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7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76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7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12" Type="http://schemas.openxmlformats.org/officeDocument/2006/relationships/slide" Target="slide8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79.xml"/><Relationship Id="rId5" Type="http://schemas.openxmlformats.org/officeDocument/2006/relationships/slide" Target="slide77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7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7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78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7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79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7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0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7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jpg"/><Relationship Id="rId5" Type="http://schemas.openxmlformats.org/officeDocument/2006/relationships/slide" Target="slide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7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1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7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8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8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3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5.xml"/><Relationship Id="rId5" Type="http://schemas.openxmlformats.org/officeDocument/2006/relationships/slide" Target="slide8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8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8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5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89.xml"/><Relationship Id="rId3" Type="http://schemas.openxmlformats.org/officeDocument/2006/relationships/image" Target="../media/image1.gif"/><Relationship Id="rId7" Type="http://schemas.openxmlformats.org/officeDocument/2006/relationships/slide" Target="slide83.xml"/><Relationship Id="rId12" Type="http://schemas.openxmlformats.org/officeDocument/2006/relationships/slide" Target="slide8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7.xml"/><Relationship Id="rId5" Type="http://schemas.openxmlformats.org/officeDocument/2006/relationships/slide" Target="slide86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8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8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7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8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8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8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8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89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8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8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90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8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slide" Target="slide10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2.xml"/><Relationship Id="rId12" Type="http://schemas.openxmlformats.org/officeDocument/2006/relationships/slide" Target="slide9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92.xml"/><Relationship Id="rId5" Type="http://schemas.openxmlformats.org/officeDocument/2006/relationships/slide" Target="slide91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89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9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92.xm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9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93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9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gif"/><Relationship Id="rId7" Type="http://schemas.openxmlformats.org/officeDocument/2006/relationships/slide" Target="slide9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9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9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65368"/>
            <a:ext cx="12192000" cy="5331657"/>
          </a:xfrm>
          <a:prstGeom prst="rect">
            <a:avLst/>
          </a:prstGeom>
          <a:gradFill flip="none" rotWithShape="1">
            <a:gsLst>
              <a:gs pos="92000">
                <a:srgbClr val="FFFFF0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3600" b="1" dirty="0">
              <a:ln w="12700">
                <a:solidFill>
                  <a:srgbClr val="0F4D78"/>
                </a:solidFill>
                <a:prstDash val="solid"/>
              </a:ln>
              <a:pattFill prst="pct50">
                <a:fgClr>
                  <a:srgbClr val="0F4D78"/>
                </a:fgClr>
                <a:bgClr>
                  <a:srgbClr val="0F4D78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0F4D78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556996"/>
            <a:ext cx="12192000" cy="3301004"/>
          </a:xfrm>
          <a:prstGeom prst="rect">
            <a:avLst/>
          </a:prstGeom>
          <a:ln>
            <a:solidFill>
              <a:srgbClr val="0F4D78">
                <a:shade val="50000"/>
              </a:srgbClr>
            </a:solidFill>
          </a:ln>
        </p:spPr>
      </p:pic>
      <p:sp>
        <p:nvSpPr>
          <p:cNvPr id="6" name="Oval 5"/>
          <p:cNvSpPr/>
          <p:nvPr/>
        </p:nvSpPr>
        <p:spPr>
          <a:xfrm>
            <a:off x="0" y="3085191"/>
            <a:ext cx="12222480" cy="990206"/>
          </a:xfrm>
          <a:prstGeom prst="ellipse">
            <a:avLst/>
          </a:prstGeom>
          <a:solidFill>
            <a:srgbClr val="FFFFF0"/>
          </a:solidFill>
          <a:ln w="25400" cap="rnd" cmpd="sng" algn="ctr">
            <a:gradFill>
              <a:gsLst>
                <a:gs pos="38000">
                  <a:srgbClr val="FFFFF0"/>
                </a:gs>
                <a:gs pos="100000">
                  <a:srgbClr val="0F4D78">
                    <a:lumMod val="45000"/>
                    <a:lumOff val="55000"/>
                  </a:srgbClr>
                </a:gs>
                <a:gs pos="100000">
                  <a:srgbClr val="0F4D78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sz="5400" b="1" dirty="0">
              <a:ln w="12700">
                <a:solidFill>
                  <a:srgbClr val="0F4D78"/>
                </a:solidFill>
                <a:prstDash val="solid"/>
              </a:ln>
              <a:pattFill prst="pct50">
                <a:fgClr>
                  <a:srgbClr val="0F4D78"/>
                </a:fgClr>
                <a:bgClr>
                  <a:srgbClr val="0F4D78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0F4D78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09555"/>
            <a:ext cx="1215917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800" b="1" dirty="0">
                <a:ln w="12700">
                  <a:solidFill>
                    <a:srgbClr val="0F4D78"/>
                  </a:solidFill>
                  <a:prstDash val="solid"/>
                </a:ln>
                <a:pattFill prst="pct50">
                  <a:fgClr>
                    <a:srgbClr val="0F4D78"/>
                  </a:fgClr>
                  <a:bgClr>
                    <a:srgbClr val="0F4D78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F4D78"/>
                  </a:outerShdw>
                </a:effectLst>
                <a:cs typeface="B Titr" panose="00000700000000000000" pitchFamily="2" charset="-78"/>
              </a:rPr>
              <a:t>دانشگاه صنعتی شریف</a:t>
            </a:r>
            <a:endParaRPr lang="en-US" sz="4800" b="1" dirty="0">
              <a:ln w="12700">
                <a:solidFill>
                  <a:srgbClr val="0F4D78"/>
                </a:solidFill>
                <a:prstDash val="solid"/>
              </a:ln>
              <a:pattFill prst="pct50">
                <a:fgClr>
                  <a:srgbClr val="0F4D78"/>
                </a:fgClr>
                <a:bgClr>
                  <a:srgbClr val="0F4D78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0F4D78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2213583"/>
            <a:ext cx="1218965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6000" b="1" dirty="0">
                <a:ln w="12700">
                  <a:solidFill>
                    <a:srgbClr val="0F4D78"/>
                  </a:solidFill>
                  <a:prstDash val="solid"/>
                </a:ln>
                <a:pattFill prst="pct50">
                  <a:fgClr>
                    <a:srgbClr val="0F4D78"/>
                  </a:fgClr>
                  <a:bgClr>
                    <a:srgbClr val="0F4D78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F4D78"/>
                  </a:outerShdw>
                </a:effectLst>
                <a:cs typeface="B Titr" panose="00000700000000000000" pitchFamily="2" charset="-78"/>
              </a:rPr>
              <a:t>طراحی پایگاه داده‌ها</a:t>
            </a:r>
            <a:endParaRPr lang="en-US" sz="9600" b="1" dirty="0">
              <a:ln w="12700">
                <a:solidFill>
                  <a:srgbClr val="0F4D78"/>
                </a:solidFill>
                <a:prstDash val="solid"/>
              </a:ln>
              <a:pattFill prst="pct50">
                <a:fgClr>
                  <a:srgbClr val="0F4D78"/>
                </a:fgClr>
                <a:bgClr>
                  <a:srgbClr val="0F4D78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0F4D78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2345" y="5587697"/>
            <a:ext cx="121920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000" b="1" dirty="0">
                <a:ln w="10160">
                  <a:solidFill>
                    <a:srgbClr val="B4DCF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B Titr" panose="00000700000000000000" pitchFamily="2" charset="-78"/>
              </a:rPr>
              <a:t>یکشنبه – سه‌شنبه ( 16:30 الی 18:00 )</a:t>
            </a:r>
            <a:endParaRPr lang="en-US" sz="2000" b="1" dirty="0">
              <a:ln w="10160">
                <a:solidFill>
                  <a:srgbClr val="B4DCF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192139"/>
            <a:ext cx="1218965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0160">
                  <a:solidFill>
                    <a:srgbClr val="B4DCF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B Titr" panose="00000700000000000000" pitchFamily="2" charset="-78"/>
              </a:rPr>
              <a:t>مهدی دادبخش</a:t>
            </a:r>
            <a:endParaRPr lang="en-US" sz="4400" b="1" dirty="0">
              <a:ln w="10160">
                <a:solidFill>
                  <a:srgbClr val="B4DCF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06" y="19125"/>
            <a:ext cx="1349414" cy="13711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9046" y="-26059"/>
            <a:ext cx="1376363" cy="13763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456987"/>
            <a:ext cx="121896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3200" b="1" dirty="0">
                <a:ln w="12700">
                  <a:solidFill>
                    <a:srgbClr val="0F4D78"/>
                  </a:solidFill>
                  <a:prstDash val="solid"/>
                </a:ln>
                <a:pattFill prst="pct50">
                  <a:fgClr>
                    <a:srgbClr val="0F4D78"/>
                  </a:fgClr>
                  <a:bgClr>
                    <a:srgbClr val="0F4D78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F4D78"/>
                  </a:outerShdw>
                </a:effectLst>
                <a:cs typeface="B Titr" panose="00000700000000000000" pitchFamily="2" charset="-78"/>
              </a:rPr>
              <a:t>دانشکده مهندسی کامپیوتر</a:t>
            </a:r>
            <a:endParaRPr lang="en-US" sz="5400" b="1" dirty="0">
              <a:ln w="12700">
                <a:solidFill>
                  <a:srgbClr val="0F4D78"/>
                </a:solidFill>
                <a:prstDash val="solid"/>
              </a:ln>
              <a:pattFill prst="pct50">
                <a:fgClr>
                  <a:srgbClr val="0F4D78"/>
                </a:fgClr>
                <a:bgClr>
                  <a:srgbClr val="0F4D78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0F4D78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2345" y="4656426"/>
            <a:ext cx="121920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2000" b="1" i="1" dirty="0">
                <a:ln w="10160">
                  <a:solidFill>
                    <a:srgbClr val="B4DCF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B Titr" panose="00000700000000000000" pitchFamily="2" charset="-78"/>
              </a:rPr>
              <a:t>mahdi.dadbakhsh@sharif.edu</a:t>
            </a:r>
            <a:endParaRPr lang="en-US" sz="2400" b="1" i="1" dirty="0">
              <a:ln w="10160">
                <a:solidFill>
                  <a:srgbClr val="B4DCF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3322409"/>
            <a:ext cx="1218965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800" b="1" dirty="0">
                <a:ln w="12700">
                  <a:solidFill>
                    <a:srgbClr val="0F4D78"/>
                  </a:solidFill>
                  <a:prstDash val="solid"/>
                </a:ln>
                <a:pattFill prst="pct50">
                  <a:fgClr>
                    <a:srgbClr val="0F4D78"/>
                  </a:fgClr>
                  <a:bgClr>
                    <a:srgbClr val="0F4D78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F4D78"/>
                  </a:outerShdw>
                </a:effectLst>
                <a:cs typeface="B Titr" panose="00000700000000000000" pitchFamily="2" charset="-78"/>
              </a:rPr>
              <a:t>( فصل چهارم : مقدمات پیاده سازی و </a:t>
            </a:r>
            <a:r>
              <a:rPr lang="en-US" sz="2800" b="1" dirty="0">
                <a:ln w="12700">
                  <a:solidFill>
                    <a:srgbClr val="0F4D78"/>
                  </a:solidFill>
                  <a:prstDash val="solid"/>
                </a:ln>
                <a:pattFill prst="pct50">
                  <a:fgClr>
                    <a:srgbClr val="0F4D78"/>
                  </a:fgClr>
                  <a:bgClr>
                    <a:srgbClr val="0F4D78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F4D78"/>
                  </a:outerShdw>
                </a:effectLst>
                <a:cs typeface="B Titr" panose="00000700000000000000" pitchFamily="2" charset="-78"/>
              </a:rPr>
              <a:t>SQL</a:t>
            </a:r>
            <a:r>
              <a:rPr lang="fa-IR" sz="2800" b="1" dirty="0">
                <a:ln w="12700">
                  <a:solidFill>
                    <a:srgbClr val="0F4D78"/>
                  </a:solidFill>
                  <a:prstDash val="solid"/>
                </a:ln>
                <a:pattFill prst="pct50">
                  <a:fgClr>
                    <a:srgbClr val="0F4D78"/>
                  </a:fgClr>
                  <a:bgClr>
                    <a:srgbClr val="0F4D78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F4D78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4800" b="1" dirty="0">
              <a:ln w="12700">
                <a:solidFill>
                  <a:srgbClr val="0F4D78"/>
                </a:solidFill>
                <a:prstDash val="solid"/>
              </a:ln>
              <a:pattFill prst="pct50">
                <a:fgClr>
                  <a:srgbClr val="0F4D78"/>
                </a:fgClr>
                <a:bgClr>
                  <a:srgbClr val="0F4D78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0F4D78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" y="6022813"/>
            <a:ext cx="121920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000" b="1" dirty="0">
                <a:ln w="10160">
                  <a:solidFill>
                    <a:srgbClr val="B4DCF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B Titr" panose="00000700000000000000" pitchFamily="2" charset="-78"/>
              </a:rPr>
              <a:t>1402 - 1401</a:t>
            </a:r>
            <a:endParaRPr lang="en-US" sz="2000" b="1" dirty="0">
              <a:ln w="10160">
                <a:solidFill>
                  <a:srgbClr val="B4DCF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" y="5130501"/>
            <a:ext cx="121920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000" b="1" dirty="0">
                <a:ln w="10160">
                  <a:solidFill>
                    <a:srgbClr val="B4DCF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B Titr" panose="00000700000000000000" pitchFamily="2" charset="-78"/>
              </a:rPr>
              <a:t>شماره درس : 40384</a:t>
            </a:r>
            <a:endParaRPr lang="en-US" sz="2000" b="1" dirty="0">
              <a:ln w="10160">
                <a:solidFill>
                  <a:srgbClr val="B4DCF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913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2" grpId="0"/>
      <p:bldP spid="11" grpId="0"/>
      <p:bldP spid="16" grpId="0"/>
      <p:bldP spid="17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انواع داده‌ها در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SQL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F4B09D-E68E-4361-9E41-AD7A1C98C2D6}"/>
              </a:ext>
            </a:extLst>
          </p:cNvPr>
          <p:cNvSpPr/>
          <p:nvPr/>
        </p:nvSpPr>
        <p:spPr>
          <a:xfrm>
            <a:off x="596347" y="689173"/>
            <a:ext cx="110390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1 - نوع داده حرفی :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این نوع داده برای رشته‌های حرفی و عددی مورد استافده قرار می‌گیرد و انواع مختلفی دارد :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char , nchar , varchar , nvarchar , text , ntext , varchar(ax) , nvarchar(max)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نوع‌های داده‌ای </a:t>
            </a:r>
            <a:r>
              <a:rPr lang="en-US" sz="1600" dirty="0">
                <a:cs typeface="B Nazanin" panose="00000400000000000000" pitchFamily="2" charset="-78"/>
              </a:rPr>
              <a:t>char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varchar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text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varchar(max)</a:t>
            </a:r>
            <a:r>
              <a:rPr lang="fa-IR" sz="1600" dirty="0">
                <a:cs typeface="B Nazanin" panose="00000400000000000000" pitchFamily="2" charset="-78"/>
              </a:rPr>
              <a:t> داده‌های را بر اساس استاندارد کد اسکی ذخیره می‌کنند ( مناسب برای زبان انگلیسی و رشته‌های عددی) .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نوع‌های داده‌ای </a:t>
            </a:r>
            <a:r>
              <a:rPr lang="en-US" sz="1600" dirty="0">
                <a:cs typeface="B Nazanin" panose="00000400000000000000" pitchFamily="2" charset="-78"/>
              </a:rPr>
              <a:t>nchar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nvarchar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ntext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nvarchar(max)</a:t>
            </a:r>
            <a:r>
              <a:rPr lang="fa-IR" sz="1600" dirty="0">
                <a:cs typeface="B Nazanin" panose="00000400000000000000" pitchFamily="2" charset="-78"/>
              </a:rPr>
              <a:t> داده‌ها را بر اساس استاندارد </a:t>
            </a:r>
            <a:r>
              <a:rPr lang="en-US" sz="1600" dirty="0">
                <a:cs typeface="B Nazanin" panose="00000400000000000000" pitchFamily="2" charset="-78"/>
              </a:rPr>
              <a:t>Unicode</a:t>
            </a:r>
            <a:r>
              <a:rPr lang="fa-IR" sz="1600" dirty="0">
                <a:cs typeface="B Nazanin" panose="00000400000000000000" pitchFamily="2" charset="-78"/>
              </a:rPr>
              <a:t> ذخیره می‌کنند ( مناسب برای زبان‌های غیر انگلیسی ) .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نوع‌های داده‌ای </a:t>
            </a:r>
            <a:r>
              <a:rPr lang="en-US" sz="1600" dirty="0">
                <a:cs typeface="B Nazanin" panose="00000400000000000000" pitchFamily="2" charset="-78"/>
              </a:rPr>
              <a:t>char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nchar</a:t>
            </a:r>
            <a:r>
              <a:rPr lang="fa-IR" sz="1600" dirty="0">
                <a:cs typeface="B Nazanin" panose="00000400000000000000" pitchFamily="2" charset="-78"/>
              </a:rPr>
              <a:t> برای داده‌های با طول ثابت بکار می‌روند ( مانند شماره دانشجویی و کد ملی ) .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نوع‌های داده‌ای </a:t>
            </a:r>
            <a:r>
              <a:rPr lang="en-US" sz="1600" dirty="0">
                <a:cs typeface="B Nazanin" panose="00000400000000000000" pitchFamily="2" charset="-78"/>
              </a:rPr>
              <a:t>varchar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nvarchar</a:t>
            </a:r>
            <a:r>
              <a:rPr lang="fa-IR" sz="1600" dirty="0">
                <a:cs typeface="B Nazanin" panose="00000400000000000000" pitchFamily="2" charset="-78"/>
              </a:rPr>
              <a:t> برای داده‌های با طول متغیر استافده می‌شوند ( مانند نام، نام خانوادگی، آدرس و ایمیل ) .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نکته : داده‌های عددی را که پردازه ریاضی روی آنها انجام نمی‌شود، بنابر دلایلی بهتر است از نوع رشته تعریف شوند. ( به نظر شما چه دلایلی ؟ )</a:t>
            </a: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2 – نوع داده عددی : 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داده‌های عددی در دو نوع صحیح و اعشاری مطرح می‌شوند :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الف ) داده‌های صحیح :                                                                               </a:t>
            </a:r>
            <a:r>
              <a:rPr lang="en-US" sz="1600" dirty="0">
                <a:cs typeface="B Nazanin" panose="00000400000000000000" pitchFamily="2" charset="-78"/>
              </a:rPr>
              <a:t>Tinyint (1 byte) , Smallint (2 byte) , int (4 byte) , Bigint (8 byte)</a:t>
            </a:r>
            <a:endParaRPr lang="fa-IR" sz="1600" dirty="0">
              <a:cs typeface="B Nazanin" panose="00000400000000000000" pitchFamily="2" charset="-78"/>
            </a:endParaRP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ب ) داده‌های اعشاری :                                                                                                                                    </a:t>
            </a:r>
            <a:r>
              <a:rPr lang="en-US" sz="1600" dirty="0">
                <a:cs typeface="B Nazanin" panose="00000400000000000000" pitchFamily="2" charset="-78"/>
              </a:rPr>
              <a:t>Float , Real , Numeric , Double</a:t>
            </a:r>
            <a:endParaRPr lang="fa-IR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3 – نوع داده تاریخ و زمان :</a:t>
            </a: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برای ذخیره سازی تاریخ، زمان و یا ترکیب آنها نوع‌های داده‌ای وجود دارد : 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Date , Time , SmallDateTime , DateTime , …</a:t>
            </a:r>
            <a:endParaRPr lang="fa-IR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4 – نوع داده دودویی :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نوع داده </a:t>
            </a:r>
            <a:r>
              <a:rPr lang="en-US" sz="1600" dirty="0">
                <a:cs typeface="B Nazanin" panose="00000400000000000000" pitchFamily="2" charset="-78"/>
              </a:rPr>
              <a:t>bit</a:t>
            </a:r>
            <a:r>
              <a:rPr lang="fa-IR" sz="1600" dirty="0">
                <a:cs typeface="B Nazanin" panose="00000400000000000000" pitchFamily="2" charset="-78"/>
              </a:rPr>
              <a:t> : داده‌هایی که مقدار آنها دو حالت دارد، مانند جنسیت.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نوع داده </a:t>
            </a:r>
            <a:r>
              <a:rPr lang="en-US" sz="1600" dirty="0">
                <a:cs typeface="B Nazanin" panose="00000400000000000000" pitchFamily="2" charset="-78"/>
              </a:rPr>
              <a:t>image</a:t>
            </a:r>
            <a:r>
              <a:rPr lang="fa-IR" sz="1600" dirty="0">
                <a:cs typeface="B Nazanin" panose="00000400000000000000" pitchFamily="2" charset="-78"/>
              </a:rPr>
              <a:t> : برای ذخیره فایل‌های تصویر استفاده می‌شود که البته منسوخ شده است.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نوع داده </a:t>
            </a:r>
            <a:r>
              <a:rPr lang="en-US" sz="1600" dirty="0">
                <a:cs typeface="B Nazanin" panose="00000400000000000000" pitchFamily="2" charset="-78"/>
              </a:rPr>
              <a:t>varbinary</a:t>
            </a:r>
            <a:r>
              <a:rPr lang="fa-IR" sz="1600" dirty="0">
                <a:cs typeface="B Nazanin" panose="00000400000000000000" pitchFamily="2" charset="-78"/>
              </a:rPr>
              <a:t> : برای ذخیره سازی هر نوع فایل باینری ( مانند عکس، فیلم و ... ) استفاده می‌شود. </a:t>
            </a: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5 – سایر انواع داده :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مالی ( </a:t>
            </a:r>
            <a:r>
              <a:rPr lang="en-US" sz="1600" dirty="0">
                <a:cs typeface="B Nazanin" panose="00000400000000000000" pitchFamily="2" charset="-78"/>
              </a:rPr>
              <a:t>Money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SmallMoney</a:t>
            </a:r>
            <a:r>
              <a:rPr lang="fa-IR" sz="1600" dirty="0">
                <a:cs typeface="B Nazanin" panose="00000400000000000000" pitchFamily="2" charset="-78"/>
              </a:rPr>
              <a:t> ) ، جغرافیایی ( </a:t>
            </a:r>
            <a:r>
              <a:rPr lang="en-US" sz="1600" dirty="0">
                <a:cs typeface="B Nazanin" panose="00000400000000000000" pitchFamily="2" charset="-78"/>
              </a:rPr>
              <a:t>Geography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Geometry</a:t>
            </a:r>
            <a:r>
              <a:rPr lang="fa-IR" sz="1600" dirty="0">
                <a:cs typeface="B Nazanin" panose="00000400000000000000" pitchFamily="2" charset="-78"/>
              </a:rPr>
              <a:t> ) ، نوع‌های داده ای خاص ( </a:t>
            </a:r>
            <a:r>
              <a:rPr lang="en-US" sz="1600" dirty="0">
                <a:cs typeface="B Nazanin" panose="00000400000000000000" pitchFamily="2" charset="-78"/>
              </a:rPr>
              <a:t>Hierarchical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XML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Timestamp</a:t>
            </a:r>
            <a:r>
              <a:rPr lang="fa-IR" sz="1600" dirty="0">
                <a:cs typeface="B Nazanin" panose="00000400000000000000" pitchFamily="2" charset="-78"/>
              </a:rPr>
              <a:t> و ... )</a:t>
            </a:r>
          </a:p>
        </p:txBody>
      </p:sp>
    </p:spTree>
    <p:extLst>
      <p:ext uri="{BB962C8B-B14F-4D97-AF65-F5344CB8AC3E}">
        <p14:creationId xmlns:p14="http://schemas.microsoft.com/office/powerpoint/2010/main" val="85838573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دستورات تعریف داده‌ها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DDL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725100"/>
            <a:ext cx="110390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این دستورات برای ایجاد، ویرایش و یا حذف کلیه ساختارهای موجود در پایگاه داده استفاده می‌شود 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این ساختارها عبارتند از : 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پایگاه داده ( </a:t>
            </a:r>
            <a:r>
              <a:rPr lang="en-US" sz="1600" dirty="0">
                <a:cs typeface="B Nazanin" panose="00000400000000000000" pitchFamily="2" charset="-78"/>
              </a:rPr>
              <a:t>database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جدول ( </a:t>
            </a:r>
            <a:r>
              <a:rPr lang="en-US" sz="1600" dirty="0">
                <a:cs typeface="B Nazanin" panose="00000400000000000000" pitchFamily="2" charset="-78"/>
              </a:rPr>
              <a:t>table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دید (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تابع ( </a:t>
            </a:r>
            <a:r>
              <a:rPr lang="en-US" sz="1600" dirty="0">
                <a:cs typeface="B Nazanin" panose="00000400000000000000" pitchFamily="2" charset="-78"/>
              </a:rPr>
              <a:t>function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روال ذخیره شده ( </a:t>
            </a:r>
            <a:r>
              <a:rPr lang="en-US" sz="1600" dirty="0">
                <a:cs typeface="B Nazanin" panose="00000400000000000000" pitchFamily="2" charset="-78"/>
              </a:rPr>
              <a:t>stored procedure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تریگر ( </a:t>
            </a:r>
            <a:r>
              <a:rPr lang="en-US" sz="1600" dirty="0">
                <a:cs typeface="B Nazanin" panose="00000400000000000000" pitchFamily="2" charset="-78"/>
              </a:rPr>
              <a:t>trigger</a:t>
            </a:r>
            <a:r>
              <a:rPr lang="fa-IR" sz="1600" dirty="0">
                <a:cs typeface="B Nazanin" panose="00000400000000000000" pitchFamily="2" charset="-78"/>
              </a:rPr>
              <a:t> ) 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و غیره . </a:t>
            </a: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6D72BBE2-827C-4A5E-89FD-0001F2C88F20}"/>
              </a:ext>
            </a:extLst>
          </p:cNvPr>
          <p:cNvSpPr/>
          <p:nvPr/>
        </p:nvSpPr>
        <p:spPr>
          <a:xfrm>
            <a:off x="7194100" y="3238684"/>
            <a:ext cx="1803144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ایجاد پایگاه داده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Flowchart: Terminator 10">
            <a:hlinkClick r:id="rId11" action="ppaction://hlinksldjump"/>
            <a:extLst>
              <a:ext uri="{FF2B5EF4-FFF2-40B4-BE49-F238E27FC236}">
                <a16:creationId xmlns:a16="http://schemas.microsoft.com/office/drawing/2014/main" id="{0BCD0E01-DB27-40E5-8D54-6265F60E1804}"/>
              </a:ext>
            </a:extLst>
          </p:cNvPr>
          <p:cNvSpPr/>
          <p:nvPr/>
        </p:nvSpPr>
        <p:spPr>
          <a:xfrm>
            <a:off x="5194428" y="3242932"/>
            <a:ext cx="1803144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ویرایش پایگاه داده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2" name="Flowchart: Terminator 11">
            <a:hlinkClick r:id="rId12" action="ppaction://hlinksldjump"/>
            <a:extLst>
              <a:ext uri="{FF2B5EF4-FFF2-40B4-BE49-F238E27FC236}">
                <a16:creationId xmlns:a16="http://schemas.microsoft.com/office/drawing/2014/main" id="{60298913-196E-4369-961C-CE91D82D0F8A}"/>
              </a:ext>
            </a:extLst>
          </p:cNvPr>
          <p:cNvSpPr/>
          <p:nvPr/>
        </p:nvSpPr>
        <p:spPr>
          <a:xfrm>
            <a:off x="3194756" y="3245956"/>
            <a:ext cx="1803144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حذف پایگاه داده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4" name="Flowchart: Terminator 13">
            <a:hlinkClick r:id="rId13" action="ppaction://hlinksldjump"/>
            <a:extLst>
              <a:ext uri="{FF2B5EF4-FFF2-40B4-BE49-F238E27FC236}">
                <a16:creationId xmlns:a16="http://schemas.microsoft.com/office/drawing/2014/main" id="{BA1CDC17-ADB8-4934-BD71-3C9C6D4A0655}"/>
              </a:ext>
            </a:extLst>
          </p:cNvPr>
          <p:cNvSpPr/>
          <p:nvPr/>
        </p:nvSpPr>
        <p:spPr>
          <a:xfrm>
            <a:off x="7194100" y="4599134"/>
            <a:ext cx="1803144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ایجاد جدول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5" name="Flowchart: Terminator 14">
            <a:hlinkClick r:id="rId14" action="ppaction://hlinksldjump"/>
            <a:extLst>
              <a:ext uri="{FF2B5EF4-FFF2-40B4-BE49-F238E27FC236}">
                <a16:creationId xmlns:a16="http://schemas.microsoft.com/office/drawing/2014/main" id="{F63B617F-354A-4FC0-80C1-FFB11BC1FF62}"/>
              </a:ext>
            </a:extLst>
          </p:cNvPr>
          <p:cNvSpPr/>
          <p:nvPr/>
        </p:nvSpPr>
        <p:spPr>
          <a:xfrm>
            <a:off x="5194428" y="4603382"/>
            <a:ext cx="1803144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ویرایش جدول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6" name="Flowchart: Terminator 15">
            <a:hlinkClick r:id="rId15" action="ppaction://hlinksldjump"/>
            <a:extLst>
              <a:ext uri="{FF2B5EF4-FFF2-40B4-BE49-F238E27FC236}">
                <a16:creationId xmlns:a16="http://schemas.microsoft.com/office/drawing/2014/main" id="{C47A7B45-69DB-4F6F-B63F-0BB5E180821F}"/>
              </a:ext>
            </a:extLst>
          </p:cNvPr>
          <p:cNvSpPr/>
          <p:nvPr/>
        </p:nvSpPr>
        <p:spPr>
          <a:xfrm>
            <a:off x="3194865" y="4599134"/>
            <a:ext cx="1803144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حذف جدول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7" name="Flowchart: Terminator 16">
            <a:hlinkClick r:id="rId16" action="ppaction://hlinksldjump"/>
            <a:extLst>
              <a:ext uri="{FF2B5EF4-FFF2-40B4-BE49-F238E27FC236}">
                <a16:creationId xmlns:a16="http://schemas.microsoft.com/office/drawing/2014/main" id="{C0CD132B-1ED1-4C38-8440-49421CA2A1DE}"/>
              </a:ext>
            </a:extLst>
          </p:cNvPr>
          <p:cNvSpPr/>
          <p:nvPr/>
        </p:nvSpPr>
        <p:spPr>
          <a:xfrm>
            <a:off x="3194756" y="3921033"/>
            <a:ext cx="5802488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ایجاد و حذف شِمای پایگاه داده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8" name="Flowchart: Terminator 17">
            <a:hlinkClick r:id="rId17" action="ppaction://hlinksldjump"/>
            <a:extLst>
              <a:ext uri="{FF2B5EF4-FFF2-40B4-BE49-F238E27FC236}">
                <a16:creationId xmlns:a16="http://schemas.microsoft.com/office/drawing/2014/main" id="{25424E78-43C4-4970-8173-3FBD4D232500}"/>
              </a:ext>
            </a:extLst>
          </p:cNvPr>
          <p:cNvSpPr/>
          <p:nvPr/>
        </p:nvSpPr>
        <p:spPr>
          <a:xfrm>
            <a:off x="3194756" y="5281483"/>
            <a:ext cx="5802488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نکته مهم در مورد </a:t>
            </a:r>
            <a:r>
              <a:rPr lang="en-US" sz="1600" b="1" dirty="0">
                <a:cs typeface="B Nazanin" panose="00000400000000000000" pitchFamily="2" charset="-78"/>
              </a:rPr>
              <a:t>receate</a:t>
            </a:r>
            <a:r>
              <a:rPr lang="fa-IR" sz="1600" b="1" dirty="0">
                <a:cs typeface="B Nazanin" panose="00000400000000000000" pitchFamily="2" charset="-78"/>
              </a:rPr>
              <a:t> شدن جدول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7576851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ایجاد پایگاه داده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725100"/>
            <a:ext cx="110390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ایجاد پایگاه داده در </a:t>
            </a:r>
            <a:r>
              <a:rPr lang="en-US" sz="1600" dirty="0">
                <a:cs typeface="B Nazanin" panose="00000400000000000000" pitchFamily="2" charset="-78"/>
              </a:rPr>
              <a:t>sql server</a:t>
            </a:r>
            <a:r>
              <a:rPr lang="fa-IR" sz="1600" dirty="0">
                <a:cs typeface="B Nazanin" panose="00000400000000000000" pitchFamily="2" charset="-78"/>
              </a:rPr>
              <a:t> دو روش وجود دارد 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b="1" dirty="0">
                <a:cs typeface="B Nazanin" panose="00000400000000000000" pitchFamily="2" charset="-78"/>
              </a:rPr>
              <a:t>روش اول : </a:t>
            </a:r>
            <a:r>
              <a:rPr lang="fa-IR" sz="1600" dirty="0">
                <a:cs typeface="B Nazanin" panose="00000400000000000000" pitchFamily="2" charset="-78"/>
              </a:rPr>
              <a:t>استفاده از حالت </a:t>
            </a:r>
            <a:r>
              <a:rPr lang="en-US" sz="1600" dirty="0">
                <a:cs typeface="B Nazanin" panose="00000400000000000000" pitchFamily="2" charset="-78"/>
              </a:rPr>
              <a:t>wizard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b="1" dirty="0">
                <a:cs typeface="B Nazanin" panose="00000400000000000000" pitchFamily="2" charset="-78"/>
              </a:rPr>
              <a:t>روش دوم : </a:t>
            </a:r>
            <a:r>
              <a:rPr lang="fa-IR" sz="1600" dirty="0">
                <a:cs typeface="B Nazanin" panose="00000400000000000000" pitchFamily="2" charset="-78"/>
              </a:rPr>
              <a:t>کدنویسی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هر پایگاه داده در </a:t>
            </a:r>
            <a:r>
              <a:rPr lang="en-US" sz="1600" dirty="0">
                <a:cs typeface="B Nazanin" panose="00000400000000000000" pitchFamily="2" charset="-78"/>
              </a:rPr>
              <a:t>SQL Server</a:t>
            </a:r>
            <a:r>
              <a:rPr lang="fa-IR" sz="1600" dirty="0">
                <a:cs typeface="B Nazanin" panose="00000400000000000000" pitchFamily="2" charset="-78"/>
              </a:rPr>
              <a:t> حاوی حداقل یک فایل داده و یک فایل سابقه عملیات می‌باشد 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b="1" dirty="0">
                <a:cs typeface="B Nazanin" panose="00000400000000000000" pitchFamily="2" charset="-78"/>
              </a:rPr>
              <a:t>فایل </a:t>
            </a:r>
            <a:r>
              <a:rPr lang="en-US" sz="1600" b="1" dirty="0">
                <a:cs typeface="B Nazanin" panose="00000400000000000000" pitchFamily="2" charset="-78"/>
              </a:rPr>
              <a:t>data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  <a:r>
              <a:rPr lang="fa-IR" sz="1600" dirty="0">
                <a:cs typeface="B Nazanin" panose="00000400000000000000" pitchFamily="2" charset="-78"/>
              </a:rPr>
              <a:t>تمام داده‌ها، جداول و اطلاعات مورد نیاز در فایل داده ذخیره می‌شود ( پسوند اولین فایل داده </a:t>
            </a:r>
            <a:r>
              <a:rPr lang="en-US" sz="1600" dirty="0">
                <a:cs typeface="B Nazanin" panose="00000400000000000000" pitchFamily="2" charset="-78"/>
              </a:rPr>
              <a:t>mdf</a:t>
            </a:r>
            <a:r>
              <a:rPr lang="fa-IR" sz="1600" dirty="0">
                <a:cs typeface="B Nazanin" panose="00000400000000000000" pitchFamily="2" charset="-78"/>
              </a:rPr>
              <a:t> و سایر فایل‌های داده </a:t>
            </a:r>
            <a:r>
              <a:rPr lang="en-US" sz="1600" dirty="0">
                <a:cs typeface="B Nazanin" panose="00000400000000000000" pitchFamily="2" charset="-78"/>
              </a:rPr>
              <a:t>ndf</a:t>
            </a:r>
            <a:r>
              <a:rPr lang="fa-IR" sz="1600" dirty="0">
                <a:cs typeface="B Nazanin" panose="00000400000000000000" pitchFamily="2" charset="-78"/>
              </a:rPr>
              <a:t> است ) 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b="1" dirty="0">
                <a:cs typeface="B Nazanin" panose="00000400000000000000" pitchFamily="2" charset="-78"/>
              </a:rPr>
              <a:t>فایل </a:t>
            </a:r>
            <a:r>
              <a:rPr lang="en-US" sz="1600" b="1" dirty="0">
                <a:cs typeface="B Nazanin" panose="00000400000000000000" pitchFamily="2" charset="-78"/>
              </a:rPr>
              <a:t>log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  <a:r>
              <a:rPr lang="fa-IR" sz="1600" dirty="0">
                <a:cs typeface="B Nazanin" panose="00000400000000000000" pitchFamily="2" charset="-78"/>
              </a:rPr>
              <a:t>سابقه عملیات کاربران بر روی پایگاه داده را نگهداری می‌کند ( پسوند فایل‌های </a:t>
            </a:r>
            <a:r>
              <a:rPr lang="en-US" sz="1600" dirty="0">
                <a:cs typeface="B Nazanin" panose="00000400000000000000" pitchFamily="2" charset="-78"/>
              </a:rPr>
              <a:t>log</a:t>
            </a:r>
            <a:r>
              <a:rPr lang="fa-IR" sz="1600" dirty="0">
                <a:cs typeface="B Nazanin" panose="00000400000000000000" pitchFamily="2" charset="-78"/>
              </a:rPr>
              <a:t> برابر </a:t>
            </a:r>
            <a:r>
              <a:rPr lang="en-US" sz="1600" dirty="0">
                <a:cs typeface="B Nazanin" panose="00000400000000000000" pitchFamily="2" charset="-78"/>
              </a:rPr>
              <a:t>ldf</a:t>
            </a:r>
            <a:r>
              <a:rPr lang="fa-IR" sz="1600" dirty="0">
                <a:cs typeface="B Nazanin" panose="00000400000000000000" pitchFamily="2" charset="-78"/>
              </a:rPr>
              <a:t> می‌باشد ) 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فایل‌های سابقه عملیات، قابلیت گروه بندی ندارند ولی فایل‌های داده را می‌توان گروه بندی کرد. اولین فایل داده به طور پیش‌فرض در گروه </a:t>
            </a:r>
            <a:r>
              <a:rPr lang="en-US" sz="1600" dirty="0">
                <a:cs typeface="B Nazanin" panose="00000400000000000000" pitchFamily="2" charset="-78"/>
              </a:rPr>
              <a:t>primary</a:t>
            </a:r>
            <a:r>
              <a:rPr lang="fa-IR" sz="1600" dirty="0">
                <a:cs typeface="B Nazanin" panose="00000400000000000000" pitchFamily="2" charset="-78"/>
              </a:rPr>
              <a:t> قرار می‌گیرد و قابل تغییر نیست.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اگر گروهی حذف شود، تمام فایل‌های متعلق به آن نیز به‌طور اتوماتیک حذف خواهند شد.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هر فایل داده یا سابقه عملیات اجزایی دارد و به تنظیماتی نیاز دارد 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نام منطقی ( </a:t>
            </a:r>
            <a:r>
              <a:rPr lang="en-US" sz="1600" dirty="0">
                <a:cs typeface="B Nazanin" panose="00000400000000000000" pitchFamily="2" charset="-78"/>
              </a:rPr>
              <a:t>logical name</a:t>
            </a:r>
            <a:r>
              <a:rPr lang="fa-IR" sz="1600" dirty="0">
                <a:cs typeface="B Nazanin" panose="00000400000000000000" pitchFamily="2" charset="-78"/>
              </a:rPr>
              <a:t> ) : نامی است که وجود خارجی ندارد و فقط در کدنویسی برای دسترسی به فایل استفاده می‌شود.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نام فیزیکی ( </a:t>
            </a:r>
            <a:r>
              <a:rPr lang="en-US" sz="1600" dirty="0">
                <a:cs typeface="B Nazanin" panose="00000400000000000000" pitchFamily="2" charset="-78"/>
              </a:rPr>
              <a:t>physical name</a:t>
            </a:r>
            <a:r>
              <a:rPr lang="fa-IR" sz="1600" dirty="0">
                <a:cs typeface="B Nazanin" panose="00000400000000000000" pitchFamily="2" charset="-78"/>
              </a:rPr>
              <a:t> ) : نام واقعی فایل است، بنابراین باید پسوند نیز داشته باشد. 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مسیر فایل ( </a:t>
            </a:r>
            <a:r>
              <a:rPr lang="en-US" sz="1600" dirty="0">
                <a:cs typeface="B Nazanin" panose="00000400000000000000" pitchFamily="2" charset="-78"/>
              </a:rPr>
              <a:t>path</a:t>
            </a:r>
            <a:r>
              <a:rPr lang="fa-IR" sz="1600" dirty="0">
                <a:cs typeface="B Nazanin" panose="00000400000000000000" pitchFamily="2" charset="-78"/>
              </a:rPr>
              <a:t> ) : محل ذخیره فایل روی حافظه جانبی ( دیسک ) را مشخص می‌کند. 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اندازه اولیه فایل ( </a:t>
            </a:r>
            <a:r>
              <a:rPr lang="en-US" sz="1600" dirty="0">
                <a:cs typeface="B Nazanin" panose="00000400000000000000" pitchFamily="2" charset="-78"/>
              </a:rPr>
              <a:t>initial size</a:t>
            </a:r>
            <a:r>
              <a:rPr lang="fa-IR" sz="1600" dirty="0">
                <a:cs typeface="B Nazanin" panose="00000400000000000000" pitchFamily="2" charset="-78"/>
              </a:rPr>
              <a:t> ) : اندازه اولیه فایل را مشخص می‌کند. اندازه پیش‌فرض برای فایل داده </a:t>
            </a:r>
            <a:r>
              <a:rPr lang="en-US" sz="1600" dirty="0">
                <a:cs typeface="B Nazanin" panose="00000400000000000000" pitchFamily="2" charset="-78"/>
              </a:rPr>
              <a:t>5MB</a:t>
            </a:r>
            <a:r>
              <a:rPr lang="fa-IR" sz="1600" dirty="0">
                <a:cs typeface="B Nazanin" panose="00000400000000000000" pitchFamily="2" charset="-78"/>
              </a:rPr>
              <a:t> و برای فایل سابفه عملیت </a:t>
            </a:r>
            <a:r>
              <a:rPr lang="en-US" sz="1600" dirty="0">
                <a:cs typeface="B Nazanin" panose="00000400000000000000" pitchFamily="2" charset="-78"/>
              </a:rPr>
              <a:t>1MB</a:t>
            </a:r>
            <a:r>
              <a:rPr lang="fa-IR" sz="1600" dirty="0">
                <a:cs typeface="B Nazanin" panose="00000400000000000000" pitchFamily="2" charset="-78"/>
              </a:rPr>
              <a:t> است.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میزان رشد ( </a:t>
            </a:r>
            <a:r>
              <a:rPr lang="en-US" sz="1600" dirty="0">
                <a:cs typeface="B Nazanin" panose="00000400000000000000" pitchFamily="2" charset="-78"/>
              </a:rPr>
              <a:t>file growth</a:t>
            </a:r>
            <a:r>
              <a:rPr lang="fa-IR" sz="1600" dirty="0">
                <a:cs typeface="B Nazanin" panose="00000400000000000000" pitchFamily="2" charset="-78"/>
              </a:rPr>
              <a:t> ) : میزان افزایش اندازه فایل را مشخص می‌کند. 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حداکثر اندازه ( </a:t>
            </a:r>
            <a:r>
              <a:rPr lang="en-US" sz="1600" dirty="0">
                <a:cs typeface="B Nazanin" panose="00000400000000000000" pitchFamily="2" charset="-78"/>
              </a:rPr>
              <a:t>max size</a:t>
            </a:r>
            <a:r>
              <a:rPr lang="fa-IR" sz="1600" dirty="0">
                <a:cs typeface="B Nazanin" panose="00000400000000000000" pitchFamily="2" charset="-78"/>
              </a:rPr>
              <a:t> ) : حداکثر اندازه فایل را تعیین می‌کند و اگر نامحدود ( </a:t>
            </a:r>
            <a:r>
              <a:rPr lang="en-US" sz="1600" dirty="0">
                <a:cs typeface="B Nazanin" panose="00000400000000000000" pitchFamily="2" charset="-78"/>
              </a:rPr>
              <a:t>unlimited</a:t>
            </a:r>
            <a:r>
              <a:rPr lang="fa-IR" sz="1600" dirty="0">
                <a:cs typeface="B Nazanin" panose="00000400000000000000" pitchFamily="2" charset="-78"/>
              </a:rPr>
              <a:t> ) باشد، فایل می‌تواند تا جایی که حافظه موجود باشد رشد کند. 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گروه فایل ( </a:t>
            </a:r>
            <a:r>
              <a:rPr lang="en-US" sz="1600" dirty="0">
                <a:cs typeface="B Nazanin" panose="00000400000000000000" pitchFamily="2" charset="-78"/>
              </a:rPr>
              <a:t>file group</a:t>
            </a:r>
            <a:r>
              <a:rPr lang="fa-IR" sz="1600" dirty="0">
                <a:cs typeface="B Nazanin" panose="00000400000000000000" pitchFamily="2" charset="-78"/>
              </a:rPr>
              <a:t> ) : گروهی که فایل به آن تعلق دارد را مشخص می‌کند. این آیتم برای گروه بندی فایل‌ها مورد استفاده قرار می‌گیرد. </a:t>
            </a:r>
          </a:p>
        </p:txBody>
      </p:sp>
      <p:sp>
        <p:nvSpPr>
          <p:cNvPr id="17" name="Flowchart: Terminator 16">
            <a:hlinkClick r:id="rId5" action="ppaction://hlinksldjump"/>
            <a:extLst>
              <a:ext uri="{FF2B5EF4-FFF2-40B4-BE49-F238E27FC236}">
                <a16:creationId xmlns:a16="http://schemas.microsoft.com/office/drawing/2014/main" id="{982E9B2E-D171-4E59-AEED-C4B4A63F4241}"/>
              </a:ext>
            </a:extLst>
          </p:cNvPr>
          <p:cNvSpPr/>
          <p:nvPr/>
        </p:nvSpPr>
        <p:spPr>
          <a:xfrm>
            <a:off x="6547969" y="5551434"/>
            <a:ext cx="2100717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روش </a:t>
            </a:r>
            <a:r>
              <a:rPr lang="en-US" sz="1600" b="1" dirty="0">
                <a:cs typeface="B Nazanin" panose="00000400000000000000" pitchFamily="2" charset="-78"/>
              </a:rPr>
              <a:t>wizard</a:t>
            </a:r>
          </a:p>
        </p:txBody>
      </p:sp>
      <p:sp>
        <p:nvSpPr>
          <p:cNvPr id="18" name="Flowchart: Terminator 17">
            <a:hlinkClick r:id="rId10" action="ppaction://hlinksldjump"/>
            <a:extLst>
              <a:ext uri="{FF2B5EF4-FFF2-40B4-BE49-F238E27FC236}">
                <a16:creationId xmlns:a16="http://schemas.microsoft.com/office/drawing/2014/main" id="{50BB6209-560B-4F72-9B15-9AC8664926C8}"/>
              </a:ext>
            </a:extLst>
          </p:cNvPr>
          <p:cNvSpPr/>
          <p:nvPr/>
        </p:nvSpPr>
        <p:spPr>
          <a:xfrm>
            <a:off x="3595924" y="5549173"/>
            <a:ext cx="2100717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روش کدنویسی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759631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ایجاد پایگاه داده – روش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wizard</a:t>
            </a: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725100"/>
            <a:ext cx="110390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در این روش، برای ایجاد پایگاه داده به ترتیب زیر عمل می‌کنیم :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Database ==&gt; Right Click ==&gt; New Database </a:t>
            </a:r>
            <a:r>
              <a:rPr lang="en-US" sz="1600" dirty="0">
                <a:cs typeface="B Nazanin" panose="00000400000000000000" pitchFamily="2" charset="-78"/>
                <a:sym typeface="Wingdings" panose="05000000000000000000" pitchFamily="2" charset="2"/>
              </a:rPr>
              <a:t>==&gt; Enter database name ==&gt; Press OK</a:t>
            </a:r>
            <a:endParaRPr lang="fa-IR" sz="1600" dirty="0">
              <a:cs typeface="B Nazanin" panose="00000400000000000000" pitchFamily="2" charset="-78"/>
              <a:sym typeface="Wingdings" panose="05000000000000000000" pitchFamily="2" charset="2"/>
            </a:endParaRPr>
          </a:p>
          <a:p>
            <a:pPr algn="l"/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با این کار پایگاه داده مورد نظر با یک فایل داده و یک فایل سابقه عملیات ایجاد می‌شود. در این حالت، برای تمامی ویژگی‌های مربوط به پایگاه داده، فایل‌های آن و محل ذخیره فایل‌ها ، مقادیر پیش‌فرض اعمال خواهد شد.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در صورت تمایل می‌توانیم تنظیمات مربوط به فایل‌های داده و </a:t>
            </a:r>
            <a:r>
              <a:rPr lang="en-US" sz="1600" dirty="0">
                <a:cs typeface="B Nazanin" panose="00000400000000000000" pitchFamily="2" charset="-78"/>
              </a:rPr>
              <a:t>log</a:t>
            </a:r>
            <a:r>
              <a:rPr lang="fa-IR" sz="1600" dirty="0">
                <a:cs typeface="B Nazanin" panose="00000400000000000000" pitchFamily="2" charset="-78"/>
              </a:rPr>
              <a:t> و ویژگی‌های آنها را خودمان انجام دهیم :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در قسمت </a:t>
            </a:r>
            <a:r>
              <a:rPr lang="en-US" sz="1600" dirty="0">
                <a:cs typeface="B Nazanin" panose="00000400000000000000" pitchFamily="2" charset="-78"/>
              </a:rPr>
              <a:t>General</a:t>
            </a:r>
            <a:r>
              <a:rPr lang="fa-IR" sz="1600" dirty="0">
                <a:cs typeface="B Nazanin" panose="00000400000000000000" pitchFamily="2" charset="-78"/>
              </a:rPr>
              <a:t> تنظیمات فایل داده و </a:t>
            </a:r>
            <a:r>
              <a:rPr lang="en-US" sz="1600" dirty="0">
                <a:cs typeface="B Nazanin" panose="00000400000000000000" pitchFamily="2" charset="-78"/>
              </a:rPr>
              <a:t>log</a:t>
            </a:r>
            <a:r>
              <a:rPr lang="fa-IR" sz="1600" dirty="0">
                <a:cs typeface="B Nazanin" panose="00000400000000000000" pitchFamily="2" charset="-78"/>
              </a:rPr>
              <a:t> انجام می‌شود.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در قسمت </a:t>
            </a:r>
            <a:r>
              <a:rPr lang="en-US" sz="1600" dirty="0">
                <a:cs typeface="B Nazanin" panose="00000400000000000000" pitchFamily="2" charset="-78"/>
              </a:rPr>
              <a:t>Option</a:t>
            </a:r>
            <a:r>
              <a:rPr lang="fa-IR" sz="1600" dirty="0">
                <a:cs typeface="B Nazanin" panose="00000400000000000000" pitchFamily="2" charset="-78"/>
              </a:rPr>
              <a:t> تنظیمات زبان و همچنین نحوه تهیه نسخه پشتیبان انجام می‌شود.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قسمت </a:t>
            </a:r>
            <a:r>
              <a:rPr lang="en-US" sz="1600" dirty="0">
                <a:cs typeface="B Nazanin" panose="00000400000000000000" pitchFamily="2" charset="-78"/>
              </a:rPr>
              <a:t>Filegroups</a:t>
            </a:r>
            <a:r>
              <a:rPr lang="fa-IR" sz="1600" dirty="0">
                <a:cs typeface="B Nazanin" panose="00000400000000000000" pitchFamily="2" charset="-78"/>
              </a:rPr>
              <a:t> برای ایجاد گروه‌ها مورد استفاده قرار می‌گیرد.</a:t>
            </a:r>
          </a:p>
        </p:txBody>
      </p:sp>
    </p:spTree>
    <p:extLst>
      <p:ext uri="{BB962C8B-B14F-4D97-AF65-F5344CB8AC3E}">
        <p14:creationId xmlns:p14="http://schemas.microsoft.com/office/powerpoint/2010/main" val="39810270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ایجاد پایگاه داده – روش کدنویسی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804123"/>
            <a:ext cx="1103906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این منظور از دستور </a:t>
            </a:r>
            <a:r>
              <a:rPr lang="en-US" sz="1600" dirty="0">
                <a:cs typeface="B Nazanin" panose="00000400000000000000" pitchFamily="2" charset="-78"/>
              </a:rPr>
              <a:t>create database</a:t>
            </a:r>
            <a:r>
              <a:rPr lang="fa-IR" sz="1600" dirty="0">
                <a:cs typeface="B Nazanin" panose="00000400000000000000" pitchFamily="2" charset="-78"/>
              </a:rPr>
              <a:t> استفاده می‌کنیم 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حالت اول : </a:t>
            </a:r>
            <a:r>
              <a:rPr lang="fa-IR" sz="1600" dirty="0">
                <a:cs typeface="B Nazanin" panose="00000400000000000000" pitchFamily="2" charset="-78"/>
              </a:rPr>
              <a:t>در ساده ترین شکل فقط با ذکر نام پایگاه داده آن را با تنظیمات پیش‌فرض ایجاد می‌کنیم: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CREATE DATABASE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Example : create database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حالت دوم : </a:t>
            </a:r>
            <a:r>
              <a:rPr lang="fa-IR" sz="1600" dirty="0">
                <a:cs typeface="B Nazanin" panose="00000400000000000000" pitchFamily="2" charset="-78"/>
              </a:rPr>
              <a:t>ایجاد پایگاه داده با تنظیمات دلخواه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USE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master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GO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CREATE DATABASE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ON PRIMARY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( NAME = ‘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university_data</a:t>
            </a:r>
            <a:r>
              <a:rPr lang="en-US" sz="1400" dirty="0">
                <a:cs typeface="B Nazanin" panose="00000400000000000000" pitchFamily="2" charset="-78"/>
              </a:rPr>
              <a:t>’ ,   FILENAME = ‘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d:\database\university_data.mdf </a:t>
            </a:r>
            <a:r>
              <a:rPr lang="en-US" sz="1400" dirty="0">
                <a:cs typeface="B Nazanin" panose="00000400000000000000" pitchFamily="2" charset="-78"/>
              </a:rPr>
              <a:t>’ ,   SIZE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10MB</a:t>
            </a:r>
            <a:r>
              <a:rPr lang="en-US" sz="1400" dirty="0">
                <a:cs typeface="B Nazanin" panose="00000400000000000000" pitchFamily="2" charset="-78"/>
              </a:rPr>
              <a:t> , MAXSIZE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unlimited </a:t>
            </a:r>
            <a:r>
              <a:rPr lang="en-US" sz="1400" dirty="0">
                <a:cs typeface="B Nazanin" panose="00000400000000000000" pitchFamily="2" charset="-78"/>
              </a:rPr>
              <a:t>,  FILEGROWTH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5MB </a:t>
            </a:r>
            <a:r>
              <a:rPr lang="en-US" sz="1400" dirty="0">
                <a:cs typeface="B Nazanin" panose="00000400000000000000" pitchFamily="2" charset="-78"/>
              </a:rPr>
              <a:t>) ,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FILEGROUP [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</a:t>
            </a:r>
            <a:r>
              <a:rPr lang="en-US" sz="1600" dirty="0">
                <a:cs typeface="B Nazanin" panose="00000400000000000000" pitchFamily="2" charset="-78"/>
              </a:rPr>
              <a:t>]</a:t>
            </a:r>
          </a:p>
          <a:p>
            <a:r>
              <a:rPr lang="en-US" sz="1400" dirty="0">
                <a:cs typeface="B Nazanin" panose="00000400000000000000" pitchFamily="2" charset="-78"/>
              </a:rPr>
              <a:t>( NAME = ‘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universityA_data</a:t>
            </a:r>
            <a:r>
              <a:rPr lang="en-US" sz="1400" dirty="0">
                <a:cs typeface="B Nazanin" panose="00000400000000000000" pitchFamily="2" charset="-78"/>
              </a:rPr>
              <a:t>’ , FILENAME = ‘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d:\database\universityA_data.ndf </a:t>
            </a:r>
            <a:r>
              <a:rPr lang="en-US" sz="1400" dirty="0">
                <a:cs typeface="B Nazanin" panose="00000400000000000000" pitchFamily="2" charset="-78"/>
              </a:rPr>
              <a:t>’ ,  SIZE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5MB</a:t>
            </a:r>
            <a:r>
              <a:rPr lang="en-US" sz="1400" dirty="0">
                <a:cs typeface="B Nazanin" panose="00000400000000000000" pitchFamily="2" charset="-78"/>
              </a:rPr>
              <a:t> ,  MAXSIZE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200MB </a:t>
            </a:r>
            <a:r>
              <a:rPr lang="en-US" sz="1400" dirty="0">
                <a:cs typeface="B Nazanin" panose="00000400000000000000" pitchFamily="2" charset="-78"/>
              </a:rPr>
              <a:t>,       FILEGROWTH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5MB </a:t>
            </a:r>
            <a:r>
              <a:rPr lang="en-US" sz="1400" dirty="0">
                <a:cs typeface="B Nazanin" panose="00000400000000000000" pitchFamily="2" charset="-78"/>
              </a:rPr>
              <a:t>) ,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FILEGROUP [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B</a:t>
            </a:r>
            <a:r>
              <a:rPr lang="en-US" sz="1600" dirty="0">
                <a:cs typeface="B Nazanin" panose="00000400000000000000" pitchFamily="2" charset="-78"/>
              </a:rPr>
              <a:t>]</a:t>
            </a:r>
          </a:p>
          <a:p>
            <a:r>
              <a:rPr lang="en-US" sz="1400" dirty="0">
                <a:cs typeface="B Nazanin" panose="00000400000000000000" pitchFamily="2" charset="-78"/>
              </a:rPr>
              <a:t>( NAME = ‘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universityB_data</a:t>
            </a:r>
            <a:r>
              <a:rPr lang="en-US" sz="1400" dirty="0">
                <a:cs typeface="B Nazanin" panose="00000400000000000000" pitchFamily="2" charset="-78"/>
              </a:rPr>
              <a:t>’ ,  FILENAME = ‘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d:\database\universityB_data.ndf </a:t>
            </a:r>
            <a:r>
              <a:rPr lang="en-US" sz="1400" dirty="0">
                <a:cs typeface="B Nazanin" panose="00000400000000000000" pitchFamily="2" charset="-78"/>
              </a:rPr>
              <a:t>’ , SIZE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20MB</a:t>
            </a:r>
            <a:r>
              <a:rPr lang="en-US" sz="1400" dirty="0">
                <a:cs typeface="B Nazanin" panose="00000400000000000000" pitchFamily="2" charset="-78"/>
              </a:rPr>
              <a:t> , MAXSIZE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unlimited </a:t>
            </a:r>
            <a:r>
              <a:rPr lang="en-US" sz="1400" dirty="0">
                <a:cs typeface="B Nazanin" panose="00000400000000000000" pitchFamily="2" charset="-78"/>
              </a:rPr>
              <a:t>,  FILEGROWTH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10MB </a:t>
            </a:r>
            <a:r>
              <a:rPr lang="en-US" sz="1400" dirty="0">
                <a:cs typeface="B Nazanin" panose="00000400000000000000" pitchFamily="2" charset="-78"/>
              </a:rPr>
              <a:t>) ,</a:t>
            </a:r>
          </a:p>
          <a:p>
            <a:r>
              <a:rPr lang="en-US" sz="1600" dirty="0">
                <a:cs typeface="B Nazanin" panose="00000400000000000000" pitchFamily="2" charset="-78"/>
              </a:rPr>
              <a:t>LOG ON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( NAME = ‘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university_log</a:t>
            </a:r>
            <a:r>
              <a:rPr lang="en-US" sz="1400" dirty="0">
                <a:cs typeface="B Nazanin" panose="00000400000000000000" pitchFamily="2" charset="-78"/>
              </a:rPr>
              <a:t>’ ,       FILENAME = ‘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d:\database\university_log.ldf</a:t>
            </a:r>
            <a:r>
              <a:rPr lang="en-US" sz="1400" dirty="0">
                <a:cs typeface="B Nazanin" panose="00000400000000000000" pitchFamily="2" charset="-78"/>
              </a:rPr>
              <a:t> ‘ ,        SIZE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5MB</a:t>
            </a:r>
            <a:r>
              <a:rPr lang="en-US" sz="1400" dirty="0">
                <a:cs typeface="B Nazanin" panose="00000400000000000000" pitchFamily="2" charset="-78"/>
              </a:rPr>
              <a:t> ,   MAXSIZE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unlimited</a:t>
            </a:r>
            <a:r>
              <a:rPr lang="en-US" sz="1400" dirty="0">
                <a:cs typeface="B Nazanin" panose="00000400000000000000" pitchFamily="2" charset="-78"/>
              </a:rPr>
              <a:t> ,   FILEGROWTH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1MB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pPr algn="r" rtl="1"/>
            <a:endParaRPr lang="fa-IR" sz="1400" dirty="0">
              <a:cs typeface="B Nazanin" panose="00000400000000000000" pitchFamily="2" charset="-78"/>
            </a:endParaRP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در این مثال، پایگاه داده </a:t>
            </a:r>
            <a:r>
              <a:rPr lang="en-US" sz="1600" dirty="0">
                <a:cs typeface="B Nazanin" panose="00000400000000000000" pitchFamily="2" charset="-78"/>
              </a:rPr>
              <a:t>University</a:t>
            </a:r>
            <a:r>
              <a:rPr lang="fa-IR" sz="1600" dirty="0">
                <a:cs typeface="B Nazanin" panose="00000400000000000000" pitchFamily="2" charset="-78"/>
              </a:rPr>
              <a:t> با سه فایل داده با تنظیمات مختلف در سه گروه </a:t>
            </a:r>
            <a:r>
              <a:rPr lang="en-US" sz="1600" dirty="0">
                <a:cs typeface="B Nazanin" panose="00000400000000000000" pitchFamily="2" charset="-78"/>
              </a:rPr>
              <a:t>Primary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A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B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fa-IR" sz="1600" dirty="0">
                <a:cs typeface="B Nazanin" panose="00000400000000000000" pitchFamily="2" charset="-78"/>
              </a:rPr>
              <a:t>و همچنین یک فایل </a:t>
            </a:r>
            <a:r>
              <a:rPr lang="en-US" sz="1600" dirty="0">
                <a:cs typeface="B Nazanin" panose="00000400000000000000" pitchFamily="2" charset="-78"/>
              </a:rPr>
              <a:t>log</a:t>
            </a:r>
            <a:r>
              <a:rPr lang="fa-IR" sz="1600" dirty="0">
                <a:cs typeface="B Nazanin" panose="00000400000000000000" pitchFamily="2" charset="-78"/>
              </a:rPr>
              <a:t> ایجاد شده است. 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12" name="Flowchart: Terminator 11">
            <a:hlinkClick r:id="rId5" action="ppaction://hlinksldjump"/>
            <a:extLst>
              <a:ext uri="{FF2B5EF4-FFF2-40B4-BE49-F238E27FC236}">
                <a16:creationId xmlns:a16="http://schemas.microsoft.com/office/drawing/2014/main" id="{A8667048-7F57-4600-85FF-A1B439E8CF5E}"/>
              </a:ext>
            </a:extLst>
          </p:cNvPr>
          <p:cNvSpPr/>
          <p:nvPr/>
        </p:nvSpPr>
        <p:spPr>
          <a:xfrm>
            <a:off x="5045641" y="5531786"/>
            <a:ext cx="2100717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سایر تنظیمات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0632568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ایجاد پایگاه داده – سایر تنظیمات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758967"/>
            <a:ext cx="110390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برای انجام تنظیمات بیشتر روی پایگاه داده مورد نظر ( </a:t>
            </a:r>
            <a:r>
              <a:rPr lang="en-US" sz="1600" dirty="0">
                <a:cs typeface="B Nazanin" panose="00000400000000000000" pitchFamily="2" charset="-78"/>
              </a:rPr>
              <a:t>University</a:t>
            </a:r>
            <a:r>
              <a:rPr lang="fa-IR" sz="1600" dirty="0">
                <a:cs typeface="B Nazanin" panose="00000400000000000000" pitchFamily="2" charset="-78"/>
              </a:rPr>
              <a:t> ) به صورت مقابل عمل می‌کنیم :     </a:t>
            </a:r>
            <a:r>
              <a:rPr lang="en-US" sz="1600" dirty="0">
                <a:cs typeface="B Nazanin" panose="00000400000000000000" pitchFamily="2" charset="-78"/>
              </a:rPr>
              <a:t>university ==&gt; Right Click ==&gt; Properties </a:t>
            </a:r>
            <a:r>
              <a:rPr lang="en-US" sz="1600" dirty="0">
                <a:cs typeface="B Nazanin" panose="00000400000000000000" pitchFamily="2" charset="-78"/>
                <a:sym typeface="Wingdings" panose="05000000000000000000" pitchFamily="2" charset="2"/>
              </a:rPr>
              <a:t>==&gt; Option</a:t>
            </a:r>
            <a:endParaRPr lang="fa-IR" sz="1600" dirty="0">
              <a:cs typeface="B Nazanin" panose="00000400000000000000" pitchFamily="2" charset="-78"/>
              <a:sym typeface="Wingdings" panose="05000000000000000000" pitchFamily="2" charset="2"/>
            </a:endParaRP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در این قسمت تنظیمات زیر را می‌توان انجام داد : </a:t>
            </a:r>
            <a:endParaRPr lang="en-US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1 – تطبیق حروف ( </a:t>
            </a:r>
            <a:r>
              <a:rPr lang="en-US" sz="1600" b="1" dirty="0">
                <a:cs typeface="B Nazanin" panose="00000400000000000000" pitchFamily="2" charset="-78"/>
              </a:rPr>
              <a:t>Collation</a:t>
            </a:r>
            <a:r>
              <a:rPr lang="fa-IR" sz="1600" b="1" dirty="0">
                <a:cs typeface="B Nazanin" panose="00000400000000000000" pitchFamily="2" charset="-78"/>
              </a:rPr>
              <a:t> ) :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en-US" sz="1600" dirty="0">
                <a:cs typeface="B Nazanin" panose="00000400000000000000" pitchFamily="2" charset="-78"/>
              </a:rPr>
              <a:t>Bin</a:t>
            </a:r>
            <a:r>
              <a:rPr lang="fa-IR" sz="1600" dirty="0">
                <a:cs typeface="B Nazanin" panose="00000400000000000000" pitchFamily="2" charset="-78"/>
              </a:rPr>
              <a:t> : در این حالت، مقایسه حروف بر حسب کد اسکی انجام می‌شود و به ازای هر حرف یک بایت فضا اختصاص داده می‌شود. بنابراین 256 حالت را پشتیبانی می‌کند و برای حروف فارسی استانداردی در نظر گرفته نشده است.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en-US" sz="1600" dirty="0">
                <a:cs typeface="B Nazanin" panose="00000400000000000000" pitchFamily="2" charset="-78"/>
              </a:rPr>
              <a:t>Bin2</a:t>
            </a:r>
            <a:r>
              <a:rPr lang="fa-IR" sz="1600" dirty="0">
                <a:cs typeface="B Nazanin" panose="00000400000000000000" pitchFamily="2" charset="-78"/>
              </a:rPr>
              <a:t> : در این حالت، مقایسه حروق بر حسب </a:t>
            </a:r>
            <a:r>
              <a:rPr lang="en-US" sz="1600" dirty="0">
                <a:cs typeface="B Nazanin" panose="00000400000000000000" pitchFamily="2" charset="-78"/>
              </a:rPr>
              <a:t>unicode</a:t>
            </a:r>
            <a:r>
              <a:rPr lang="fa-IR" sz="1600" dirty="0">
                <a:cs typeface="B Nazanin" panose="00000400000000000000" pitchFamily="2" charset="-78"/>
              </a:rPr>
              <a:t> انجام می‌شود و به ازای هر حرف دو بایت فضا اختصاص داده می‌شود. بنابراین 65536 حالت را پشتیبانی می‌کند و از حروف فارسی نیز پشتیبانی می‌شود. 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en-US" sz="1600" dirty="0">
                <a:cs typeface="B Nazanin" panose="00000400000000000000" pitchFamily="2" charset="-78"/>
              </a:rPr>
              <a:t>Case (In) Sensitive</a:t>
            </a:r>
            <a:r>
              <a:rPr lang="fa-IR" sz="1600" dirty="0">
                <a:cs typeface="B Nazanin" panose="00000400000000000000" pitchFamily="2" charset="-78"/>
              </a:rPr>
              <a:t> : در این حالت، حساسیت بین حروف بزرگ و کوچک مطرح می‌شود ( برای زبان فارسی کاربردی ندارد ولی برای زبان انگلیسی بکار می‌رود ) .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en-US" sz="1600" dirty="0">
                <a:cs typeface="B Nazanin" panose="00000400000000000000" pitchFamily="2" charset="-78"/>
              </a:rPr>
              <a:t>Accent (In) Sensitive</a:t>
            </a:r>
            <a:r>
              <a:rPr lang="fa-IR" sz="1600" dirty="0">
                <a:cs typeface="B Nazanin" panose="00000400000000000000" pitchFamily="2" charset="-78"/>
              </a:rPr>
              <a:t> : در این حالت، حساسیت نسبت به تلفظ حروف مطرح است ( برای زبان انگلیسی و فارسی کاربردی ندارد ) .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en-US" sz="1600" dirty="0">
                <a:cs typeface="B Nazanin" panose="00000400000000000000" pitchFamily="2" charset="-78"/>
              </a:rPr>
              <a:t>Kana (In) Sensitive</a:t>
            </a:r>
            <a:r>
              <a:rPr lang="fa-IR" sz="1600" dirty="0">
                <a:cs typeface="B Nazanin" panose="00000400000000000000" pitchFamily="2" charset="-78"/>
              </a:rPr>
              <a:t> : در این حالت، حساسیت نسبت به نحوه نگارش حروف مطرح می‌شود ( برای زبان انگلیسی و فارسی کاربردی ندارد ) . 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en-US" sz="1600" dirty="0">
                <a:cs typeface="B Nazanin" panose="00000400000000000000" pitchFamily="2" charset="-78"/>
              </a:rPr>
              <a:t>Width (In) Sensitive</a:t>
            </a:r>
            <a:r>
              <a:rPr lang="fa-IR" sz="1600" dirty="0">
                <a:cs typeface="B Nazanin" panose="00000400000000000000" pitchFamily="2" charset="-78"/>
              </a:rPr>
              <a:t> : در این حالت، حساسیت نسبت به پهنای حروف مطرح است ( برای زبان انگلیسی و فارسی کاربردی ندارد ) .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با توجه به توضیحات فوق، گزینه مناسب برای زبان فارسی </a:t>
            </a:r>
            <a:r>
              <a:rPr lang="en-US" sz="1600" dirty="0">
                <a:cs typeface="B Nazanin" panose="00000400000000000000" pitchFamily="2" charset="-78"/>
              </a:rPr>
              <a:t>Persian.100.CI.AI</a:t>
            </a:r>
            <a:r>
              <a:rPr lang="fa-IR" sz="1600" dirty="0">
                <a:cs typeface="B Nazanin" panose="00000400000000000000" pitchFamily="2" charset="-78"/>
              </a:rPr>
              <a:t> می‌باشد.</a:t>
            </a: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2 – سازگاری با نسخه‌های قبلی ( </a:t>
            </a:r>
            <a:r>
              <a:rPr lang="en-US" sz="1600" b="1" dirty="0">
                <a:cs typeface="B Nazanin" panose="00000400000000000000" pitchFamily="2" charset="-78"/>
              </a:rPr>
              <a:t>Compatibility Level</a:t>
            </a:r>
            <a:r>
              <a:rPr lang="fa-IR" sz="1600" b="1" dirty="0">
                <a:cs typeface="B Nazanin" panose="00000400000000000000" pitchFamily="2" charset="-78"/>
              </a:rPr>
              <a:t> ) :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اگر بخواهیم پایگاه داده که می‌سازیم با یک نسخه خاصی از </a:t>
            </a:r>
            <a:r>
              <a:rPr lang="en-US" sz="1600" dirty="0">
                <a:cs typeface="B Nazanin" panose="00000400000000000000" pitchFamily="2" charset="-78"/>
              </a:rPr>
              <a:t>sql server</a:t>
            </a:r>
            <a:r>
              <a:rPr lang="fa-IR" sz="1600" dirty="0">
                <a:cs typeface="B Nazanin" panose="00000400000000000000" pitchFamily="2" charset="-78"/>
              </a:rPr>
              <a:t> سازگار باشد، آن نسخه را انتخاب می‌کنیم. </a:t>
            </a: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3 – مدل بازیابی ( </a:t>
            </a:r>
            <a:r>
              <a:rPr lang="en-US" sz="1600" b="1" dirty="0">
                <a:cs typeface="B Nazanin" panose="00000400000000000000" pitchFamily="2" charset="-78"/>
              </a:rPr>
              <a:t>Recovery Model</a:t>
            </a:r>
            <a:r>
              <a:rPr lang="fa-IR" sz="1600" b="1" dirty="0">
                <a:cs typeface="B Nazanin" panose="00000400000000000000" pitchFamily="2" charset="-78"/>
              </a:rPr>
              <a:t> ) :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en-US" sz="1600" dirty="0">
                <a:cs typeface="B Nazanin" panose="00000400000000000000" pitchFamily="2" charset="-78"/>
              </a:rPr>
              <a:t>Full</a:t>
            </a:r>
            <a:r>
              <a:rPr lang="fa-IR" sz="1600" dirty="0">
                <a:cs typeface="B Nazanin" panose="00000400000000000000" pitchFamily="2" charset="-78"/>
              </a:rPr>
              <a:t> : همه عملیات کاربر ثبت می‌شود ( بدون حذف از فایل ) . در این حالت، حجم فایل </a:t>
            </a:r>
            <a:r>
              <a:rPr lang="en-US" sz="1600" dirty="0">
                <a:cs typeface="B Nazanin" panose="00000400000000000000" pitchFamily="2" charset="-78"/>
              </a:rPr>
              <a:t>log</a:t>
            </a:r>
            <a:r>
              <a:rPr lang="fa-IR" sz="1600" dirty="0">
                <a:cs typeface="B Nazanin" panose="00000400000000000000" pitchFamily="2" charset="-78"/>
              </a:rPr>
              <a:t> بسیار زیاد خواهد بود.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en-US" sz="1600" dirty="0">
                <a:cs typeface="B Nazanin" panose="00000400000000000000" pitchFamily="2" charset="-78"/>
              </a:rPr>
              <a:t>Bulk-logged</a:t>
            </a:r>
            <a:r>
              <a:rPr lang="fa-IR" sz="1600" dirty="0">
                <a:cs typeface="B Nazanin" panose="00000400000000000000" pitchFamily="2" charset="-78"/>
              </a:rPr>
              <a:t> : برخی از عملیات کاربر ثبت می‌شود ( بدون حذف از فایل ) . در این حالت، حجم فایل کمتر از حالت قبل است. اینکه چه عملیاتی ثبت شود به عهده سیستم است و </a:t>
            </a:r>
            <a:r>
              <a:rPr lang="en-US" sz="1600" dirty="0">
                <a:cs typeface="B Nazanin" panose="00000400000000000000" pitchFamily="2" charset="-78"/>
              </a:rPr>
              <a:t>developer</a:t>
            </a:r>
            <a:r>
              <a:rPr lang="fa-IR" sz="1600" dirty="0">
                <a:cs typeface="B Nazanin" panose="00000400000000000000" pitchFamily="2" charset="-78"/>
              </a:rPr>
              <a:t> کنترلی روی آن ندارد. 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en-US" sz="1600" dirty="0">
                <a:cs typeface="B Nazanin" panose="00000400000000000000" pitchFamily="2" charset="-78"/>
              </a:rPr>
              <a:t>Simple</a:t>
            </a:r>
            <a:r>
              <a:rPr lang="fa-IR" sz="1600" dirty="0">
                <a:cs typeface="B Nazanin" panose="00000400000000000000" pitchFamily="2" charset="-78"/>
              </a:rPr>
              <a:t> : در این حالت نیز برخی از عملیات کاربر ثبت می‌شود، با این تفاوت که امکان </a:t>
            </a:r>
            <a:r>
              <a:rPr lang="en-US" sz="1600" dirty="0">
                <a:cs typeface="B Nazanin" panose="00000400000000000000" pitchFamily="2" charset="-78"/>
              </a:rPr>
              <a:t>overwrite</a:t>
            </a:r>
            <a:r>
              <a:rPr lang="fa-IR" sz="1600" dirty="0">
                <a:cs typeface="B Nazanin" panose="00000400000000000000" pitchFamily="2" charset="-78"/>
              </a:rPr>
              <a:t> کردن داده‌ها وجود دارد. در این حالت، مدت زمان تعیین می‌شود و پس از سپری شده این زمان اطلاعات در فایل </a:t>
            </a:r>
            <a:r>
              <a:rPr lang="en-US" sz="1600" dirty="0">
                <a:cs typeface="B Nazanin" panose="00000400000000000000" pitchFamily="2" charset="-78"/>
              </a:rPr>
              <a:t>log</a:t>
            </a:r>
            <a:r>
              <a:rPr lang="fa-IR" sz="1600" dirty="0">
                <a:cs typeface="B Nazanin" panose="00000400000000000000" pitchFamily="2" charset="-78"/>
              </a:rPr>
              <a:t> بازنویسی می‌شود. این بازه زمانی را </a:t>
            </a:r>
            <a:r>
              <a:rPr lang="en-US" sz="1600" dirty="0">
                <a:cs typeface="B Nazanin" panose="00000400000000000000" pitchFamily="2" charset="-78"/>
              </a:rPr>
              <a:t>recovery interval</a:t>
            </a:r>
            <a:r>
              <a:rPr lang="fa-IR" sz="1600" dirty="0">
                <a:cs typeface="B Nazanin" panose="00000400000000000000" pitchFamily="2" charset="-78"/>
              </a:rPr>
              <a:t> می‌گویند و از طریق زیر تنظیم می‌شود : </a:t>
            </a:r>
          </a:p>
          <a:p>
            <a:pPr lvl="1" algn="ctr"/>
            <a:r>
              <a:rPr lang="en-US" sz="1600" dirty="0">
                <a:cs typeface="B Nazanin" panose="00000400000000000000" pitchFamily="2" charset="-78"/>
              </a:rPr>
              <a:t>Server ==&gt; Right Click ==&gt; Properties ==&gt; Database Setting ==&gt; Recovery Interval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5179137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ویرایش پایگاه داده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725100"/>
            <a:ext cx="110390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اول : استفاده از حالت </a:t>
            </a:r>
            <a:r>
              <a:rPr lang="en-US" sz="1600" b="1" dirty="0">
                <a:cs typeface="B Nazanin" panose="00000400000000000000" pitchFamily="2" charset="-78"/>
              </a:rPr>
              <a:t>wizard</a:t>
            </a:r>
            <a:r>
              <a:rPr lang="fa-IR" sz="1600" b="1" dirty="0">
                <a:cs typeface="B Nazanin" panose="00000400000000000000" pitchFamily="2" charset="-78"/>
              </a:rPr>
              <a:t> :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این منظور روی پایگاه داده مورد نظر کلیک راست کرده گزینه </a:t>
            </a:r>
            <a:r>
              <a:rPr lang="en-US" sz="1600" dirty="0">
                <a:cs typeface="B Nazanin" panose="00000400000000000000" pitchFamily="2" charset="-78"/>
              </a:rPr>
              <a:t>properties</a:t>
            </a:r>
            <a:r>
              <a:rPr lang="fa-IR" sz="1600" dirty="0">
                <a:cs typeface="B Nazanin" panose="00000400000000000000" pitchFamily="2" charset="-78"/>
              </a:rPr>
              <a:t> را اجرا می‌کنیم :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در قسمت </a:t>
            </a:r>
            <a:r>
              <a:rPr lang="en-US" sz="1600" dirty="0">
                <a:cs typeface="B Nazanin" panose="00000400000000000000" pitchFamily="2" charset="-78"/>
              </a:rPr>
              <a:t>file</a:t>
            </a:r>
            <a:r>
              <a:rPr lang="fa-IR" sz="1600" dirty="0">
                <a:cs typeface="B Nazanin" panose="00000400000000000000" pitchFamily="2" charset="-78"/>
              </a:rPr>
              <a:t> می‌توان تنظیمات فایل‌های داده و </a:t>
            </a:r>
            <a:r>
              <a:rPr lang="en-US" sz="1600" dirty="0">
                <a:cs typeface="B Nazanin" panose="00000400000000000000" pitchFamily="2" charset="-78"/>
              </a:rPr>
              <a:t>log</a:t>
            </a:r>
            <a:r>
              <a:rPr lang="fa-IR" sz="1600" dirty="0">
                <a:cs typeface="B Nazanin" panose="00000400000000000000" pitchFamily="2" charset="-78"/>
              </a:rPr>
              <a:t> را ویرایش کرد.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در قسمت </a:t>
            </a:r>
            <a:r>
              <a:rPr lang="en-US" sz="1600" dirty="0">
                <a:cs typeface="B Nazanin" panose="00000400000000000000" pitchFamily="2" charset="-78"/>
              </a:rPr>
              <a:t>file group</a:t>
            </a:r>
            <a:r>
              <a:rPr lang="fa-IR" sz="1600" dirty="0">
                <a:cs typeface="B Nazanin" panose="00000400000000000000" pitchFamily="2" charset="-78"/>
              </a:rPr>
              <a:t> می‌توان تنظیمات گروه‌های فایلی را ویرایش کرد.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در قسمت </a:t>
            </a:r>
            <a:r>
              <a:rPr lang="en-US" sz="1600" dirty="0">
                <a:cs typeface="B Nazanin" panose="00000400000000000000" pitchFamily="2" charset="-78"/>
              </a:rPr>
              <a:t>option</a:t>
            </a:r>
            <a:r>
              <a:rPr lang="fa-IR" sz="1600" dirty="0">
                <a:cs typeface="B Nazanin" panose="00000400000000000000" pitchFamily="2" charset="-78"/>
              </a:rPr>
              <a:t> نیز مواردی نظیر </a:t>
            </a:r>
            <a:r>
              <a:rPr lang="en-US" sz="1600" dirty="0">
                <a:cs typeface="B Nazanin" panose="00000400000000000000" pitchFamily="2" charset="-78"/>
              </a:rPr>
              <a:t>collation</a:t>
            </a:r>
            <a:r>
              <a:rPr lang="fa-IR" sz="1600" dirty="0">
                <a:cs typeface="B Nazanin" panose="00000400000000000000" pitchFamily="2" charset="-78"/>
              </a:rPr>
              <a:t> و ... را می‌توان ویرایش نمود.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دوم : استفاده از دستور </a:t>
            </a:r>
            <a:r>
              <a:rPr lang="en-US" sz="1600" b="1" dirty="0">
                <a:cs typeface="B Nazanin" panose="00000400000000000000" pitchFamily="2" charset="-78"/>
              </a:rPr>
              <a:t>alter database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ALTER DATABASE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ویرایش‌هایی که می‌توان با </a:t>
            </a:r>
            <a:r>
              <a:rPr lang="en-US" sz="1600" dirty="0">
                <a:cs typeface="B Nazanin" panose="00000400000000000000" pitchFamily="2" charset="-78"/>
              </a:rPr>
              <a:t>alter</a:t>
            </a:r>
            <a:r>
              <a:rPr lang="fa-IR" sz="1600" dirty="0">
                <a:cs typeface="B Nazanin" panose="00000400000000000000" pitchFamily="2" charset="-78"/>
              </a:rPr>
              <a:t> انجام داد به چند حالت خلاصه می‌شود : </a:t>
            </a: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اضافه کردن فایل داده یا </a:t>
            </a:r>
            <a:r>
              <a:rPr lang="en-US" sz="1600" dirty="0">
                <a:cs typeface="B Nazanin" panose="00000400000000000000" pitchFamily="2" charset="-78"/>
              </a:rPr>
              <a:t>log</a:t>
            </a:r>
            <a:r>
              <a:rPr lang="fa-IR" sz="1600" dirty="0">
                <a:cs typeface="B Nazanin" panose="00000400000000000000" pitchFamily="2" charset="-78"/>
              </a:rPr>
              <a:t> جدید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ADD FILE ( … )</a:t>
            </a:r>
            <a:endParaRPr lang="fa-IR" sz="1600" dirty="0">
              <a:cs typeface="B Nazanin" panose="00000400000000000000" pitchFamily="2" charset="-78"/>
            </a:endParaRP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حذف فایل داده یا </a:t>
            </a:r>
            <a:r>
              <a:rPr lang="en-US" sz="1600" dirty="0">
                <a:cs typeface="B Nazanin" panose="00000400000000000000" pitchFamily="2" charset="-78"/>
              </a:rPr>
              <a:t>log</a:t>
            </a:r>
            <a:r>
              <a:rPr lang="fa-IR" sz="1600" dirty="0">
                <a:cs typeface="B Nazanin" panose="00000400000000000000" pitchFamily="2" charset="-78"/>
              </a:rPr>
              <a:t> موجود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REMOVE FILE ‘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logical_name </a:t>
            </a:r>
            <a:r>
              <a:rPr lang="en-US" sz="1600" dirty="0">
                <a:cs typeface="B Nazanin" panose="00000400000000000000" pitchFamily="2" charset="-78"/>
              </a:rPr>
              <a:t>‘</a:t>
            </a:r>
            <a:endParaRPr lang="fa-IR" sz="1600" dirty="0">
              <a:cs typeface="B Nazanin" panose="00000400000000000000" pitchFamily="2" charset="-78"/>
            </a:endParaRP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ویرایش فایل داده یا </a:t>
            </a:r>
            <a:r>
              <a:rPr lang="en-US" sz="1600" dirty="0">
                <a:cs typeface="B Nazanin" panose="00000400000000000000" pitchFamily="2" charset="-78"/>
              </a:rPr>
              <a:t>log</a:t>
            </a:r>
            <a:r>
              <a:rPr lang="fa-IR" sz="1600" dirty="0">
                <a:cs typeface="B Nazanin" panose="00000400000000000000" pitchFamily="2" charset="-78"/>
              </a:rPr>
              <a:t>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MODIFY FILE ‘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logical_name </a:t>
            </a:r>
            <a:r>
              <a:rPr lang="en-US" sz="1600" dirty="0">
                <a:cs typeface="B Nazanin" panose="00000400000000000000" pitchFamily="2" charset="-78"/>
              </a:rPr>
              <a:t>‘ ( … )</a:t>
            </a:r>
            <a:endParaRPr lang="fa-IR" sz="1600" dirty="0"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 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در هر لحظه فقط می‌توان یکی از این عملیات را به همراه </a:t>
            </a:r>
            <a:r>
              <a:rPr lang="en-US" sz="1600" dirty="0">
                <a:cs typeface="B Nazanin" panose="00000400000000000000" pitchFamily="2" charset="-78"/>
              </a:rPr>
              <a:t>alter</a:t>
            </a:r>
            <a:r>
              <a:rPr lang="fa-IR" sz="1600" dirty="0">
                <a:cs typeface="B Nazanin" panose="00000400000000000000" pitchFamily="2" charset="-78"/>
              </a:rPr>
              <a:t> انجام داد. به‌طور مثال، برای افزودن فایل داده یا </a:t>
            </a:r>
            <a:r>
              <a:rPr lang="en-US" sz="1600" dirty="0">
                <a:cs typeface="B Nazanin" panose="00000400000000000000" pitchFamily="2" charset="-78"/>
              </a:rPr>
              <a:t>log</a:t>
            </a:r>
            <a:r>
              <a:rPr lang="fa-IR" sz="1600" dirty="0">
                <a:cs typeface="B Nazanin" panose="00000400000000000000" pitchFamily="2" charset="-78"/>
              </a:rPr>
              <a:t> جدید به پایگاه داده </a:t>
            </a:r>
            <a:r>
              <a:rPr lang="en-US" sz="1600" dirty="0">
                <a:cs typeface="B Nazanin" panose="00000400000000000000" pitchFamily="2" charset="-78"/>
              </a:rPr>
              <a:t>university</a:t>
            </a:r>
            <a:r>
              <a:rPr lang="fa-IR" sz="1600" dirty="0">
                <a:cs typeface="B Nazanin" panose="00000400000000000000" pitchFamily="2" charset="-78"/>
              </a:rPr>
              <a:t> داریم : 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ALTER DATABASE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ADD FILE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( NAME = ‘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university2_data</a:t>
            </a:r>
            <a:r>
              <a:rPr lang="en-US" sz="1600" dirty="0">
                <a:cs typeface="B Nazanin" panose="00000400000000000000" pitchFamily="2" charset="-78"/>
              </a:rPr>
              <a:t>’ ,   FILENAME = ‘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d:\database\university2_data.ndf </a:t>
            </a:r>
            <a:r>
              <a:rPr lang="en-US" sz="1600" dirty="0">
                <a:cs typeface="B Nazanin" panose="00000400000000000000" pitchFamily="2" charset="-78"/>
              </a:rPr>
              <a:t>’ ) 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62586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حذف پایگاه داده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725100"/>
            <a:ext cx="110390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اول : استفاده از حالت </a:t>
            </a:r>
            <a:r>
              <a:rPr lang="en-US" sz="1600" b="1" dirty="0">
                <a:cs typeface="B Nazanin" panose="00000400000000000000" pitchFamily="2" charset="-78"/>
              </a:rPr>
              <a:t>wizard</a:t>
            </a:r>
            <a:r>
              <a:rPr lang="fa-IR" sz="1600" b="1" dirty="0">
                <a:cs typeface="B Nazanin" panose="00000400000000000000" pitchFamily="2" charset="-78"/>
              </a:rPr>
              <a:t> :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این منظور روی پایگاه داده مورد نظر کلیک راست کرده گزینه </a:t>
            </a:r>
            <a:r>
              <a:rPr lang="en-US" sz="1600" dirty="0">
                <a:cs typeface="B Nazanin" panose="00000400000000000000" pitchFamily="2" charset="-78"/>
              </a:rPr>
              <a:t>delete</a:t>
            </a:r>
            <a:r>
              <a:rPr lang="fa-IR" sz="1600" dirty="0">
                <a:cs typeface="B Nazanin" panose="00000400000000000000" pitchFamily="2" charset="-78"/>
              </a:rPr>
              <a:t> را اجرا می‌کنیم :</a:t>
            </a:r>
          </a:p>
          <a:p>
            <a:pPr algn="r" rtl="1"/>
            <a:endParaRPr lang="en-US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دوم : استفاده از دستور </a:t>
            </a:r>
            <a:r>
              <a:rPr lang="en-US" sz="1600" b="1" dirty="0">
                <a:cs typeface="B Nazanin" panose="00000400000000000000" pitchFamily="2" charset="-78"/>
              </a:rPr>
              <a:t>drop database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DROP DATABASE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با اجرای این دستور پایگاه داده مورد نظر به همراه تمام ساختارها و داده‌ها از سیستم حذف می‌شود. 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به‌طور مثال برای حذف پایگاه داده </a:t>
            </a:r>
            <a:r>
              <a:rPr lang="en-US" sz="1600" dirty="0">
                <a:cs typeface="B Nazanin" panose="00000400000000000000" pitchFamily="2" charset="-78"/>
              </a:rPr>
              <a:t>university</a:t>
            </a:r>
            <a:r>
              <a:rPr lang="fa-IR" sz="1600" dirty="0">
                <a:cs typeface="B Nazanin" panose="00000400000000000000" pitchFamily="2" charset="-78"/>
              </a:rPr>
              <a:t> به صورت زیر عمل می‌کنیم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DROP DATABASE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4606056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ایجاد و حذف شِمای پایگاه داده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725100"/>
            <a:ext cx="110390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شِمای پایگاه داده‏ها </a:t>
            </a:r>
            <a:r>
              <a:rPr lang="fa-IR" sz="1600" dirty="0">
                <a:cs typeface="B Nazanin" panose="00000400000000000000" pitchFamily="2" charset="-78"/>
              </a:rPr>
              <a:t>معرف یک فضای نام (</a:t>
            </a:r>
            <a:r>
              <a:rPr lang="en-US" sz="1400" dirty="0">
                <a:cs typeface="B Nazanin" panose="00000400000000000000" pitchFamily="2" charset="-78"/>
              </a:rPr>
              <a:t>name space</a:t>
            </a:r>
            <a:r>
              <a:rPr lang="fa-IR" sz="1600" dirty="0">
                <a:cs typeface="B Nazanin" panose="00000400000000000000" pitchFamily="2" charset="-78"/>
              </a:rPr>
              <a:t>) در یک پایگاه داده است و شامل تعدادی جدول، نوع، دامنه، دید، محدودیت و دیگر انواع اشیاء مرتبط با یک برنامه کاربردی است. برای گروه بندی جداول، دیدها، روال‌ها، توابع و ... در داخل پایگاه داده از شِما استفاده می‌شود. </a:t>
            </a: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endParaRPr lang="en-US" sz="1600" b="1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دستور ایجاد و تعریف شِمای پایگاه داده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CREATE SCHEMA 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schema_name</a:t>
            </a:r>
            <a:endParaRPr lang="fa-IR" sz="1600" b="1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en-US" sz="1600" b="1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دستور حذف شِمای پایگاه داد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DROP SCHEMA 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schema_name</a:t>
            </a:r>
            <a:endParaRPr lang="fa-IR" sz="1600" b="1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با تعریف اشیاء در یک شِما، نام شِما به عنوان پیشوند نام آنها لحاظ می‏شود و از تداخل نام اشیاء برای کاربردهای مختلف جلوگیری می‏شود. </a:t>
            </a:r>
            <a:endParaRPr lang="en-US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به‌طور مثال شِمای </a:t>
            </a:r>
            <a:r>
              <a:rPr lang="en-US" sz="1600" dirty="0">
                <a:cs typeface="B Nazanin" panose="00000400000000000000" pitchFamily="2" charset="-78"/>
              </a:rPr>
              <a:t>dbcourse</a:t>
            </a:r>
            <a:r>
              <a:rPr lang="fa-IR" sz="1600" dirty="0">
                <a:cs typeface="B Nazanin" panose="00000400000000000000" pitchFamily="2" charset="-78"/>
              </a:rPr>
              <a:t> به صورت زیر ایجاد می‌کند :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CREATE SCHEMA 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dbcourse</a:t>
            </a:r>
            <a:endParaRPr lang="fa-IR" sz="1600" b="1" dirty="0">
              <a:cs typeface="B Nazanin" panose="00000400000000000000" pitchFamily="2" charset="-78"/>
            </a:endParaRPr>
          </a:p>
          <a:p>
            <a:pPr marL="285750" indent="-285750" algn="ct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( مثال: </a:t>
            </a:r>
            <a:r>
              <a:rPr lang="en-US" sz="1600" dirty="0">
                <a:cs typeface="B Nazanin" panose="00000400000000000000" pitchFamily="2" charset="-78"/>
              </a:rPr>
              <a:t>dbcourse.student</a:t>
            </a:r>
            <a:r>
              <a:rPr lang="fa-IR" sz="1600" dirty="0">
                <a:cs typeface="B Nazanin" panose="00000400000000000000" pitchFamily="2" charset="-78"/>
              </a:rPr>
              <a:t> جدول </a:t>
            </a:r>
            <a:r>
              <a:rPr lang="en-US" sz="1600" dirty="0">
                <a:cs typeface="B Nazanin" panose="00000400000000000000" pitchFamily="2" charset="-78"/>
              </a:rPr>
              <a:t>student</a:t>
            </a:r>
            <a:r>
              <a:rPr lang="fa-IR" sz="1600" dirty="0">
                <a:cs typeface="B Nazanin" panose="00000400000000000000" pitchFamily="2" charset="-78"/>
              </a:rPr>
              <a:t> از شِمای </a:t>
            </a:r>
            <a:r>
              <a:rPr lang="en-US" sz="1600" dirty="0">
                <a:cs typeface="B Nazanin" panose="00000400000000000000" pitchFamily="2" charset="-78"/>
              </a:rPr>
              <a:t>dbcourse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  <a:endParaRPr lang="fa-IR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261813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ایجاد جدول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691233"/>
            <a:ext cx="1103906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اول : استفاده از حالت </a:t>
            </a:r>
            <a:r>
              <a:rPr lang="en-US" sz="1600" b="1" dirty="0">
                <a:cs typeface="B Nazanin" panose="00000400000000000000" pitchFamily="2" charset="-78"/>
              </a:rPr>
              <a:t>wizard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در پایگاه داده مورد نظر روی گزینه </a:t>
            </a:r>
            <a:r>
              <a:rPr lang="en-US" sz="1600" dirty="0">
                <a:cs typeface="B Nazanin" panose="00000400000000000000" pitchFamily="2" charset="-78"/>
              </a:rPr>
              <a:t>Tables</a:t>
            </a:r>
            <a:r>
              <a:rPr lang="fa-IR" sz="1600" dirty="0">
                <a:cs typeface="B Nazanin" panose="00000400000000000000" pitchFamily="2" charset="-78"/>
              </a:rPr>
              <a:t> کلیک راست کرده، گزینه </a:t>
            </a:r>
            <a:r>
              <a:rPr lang="en-US" sz="1600" dirty="0">
                <a:cs typeface="B Nazanin" panose="00000400000000000000" pitchFamily="2" charset="-78"/>
              </a:rPr>
              <a:t>new table</a:t>
            </a:r>
            <a:r>
              <a:rPr lang="fa-IR" sz="1600" dirty="0">
                <a:cs typeface="B Nazanin" panose="00000400000000000000" pitchFamily="2" charset="-78"/>
              </a:rPr>
              <a:t> را اجرا می‌کنیم. حال فیلدها را یک به یک تعریف می‌نماییم.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دوم : کدنویسی :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این منظور ابتدا با استفاده از </a:t>
            </a:r>
            <a:r>
              <a:rPr lang="en-US" sz="1600" dirty="0">
                <a:cs typeface="B Nazanin" panose="00000400000000000000" pitchFamily="2" charset="-78"/>
              </a:rPr>
              <a:t>USE</a:t>
            </a:r>
            <a:r>
              <a:rPr lang="fa-IR" sz="1600" dirty="0">
                <a:cs typeface="B Nazanin" panose="00000400000000000000" pitchFamily="2" charset="-78"/>
              </a:rPr>
              <a:t> پایگاه داده جاری و فعال را مشخص می‌کنیم. سپس برای ایجاد جدول از دستور </a:t>
            </a:r>
            <a:r>
              <a:rPr lang="en-US" sz="1600" dirty="0">
                <a:cs typeface="B Nazanin" panose="00000400000000000000" pitchFamily="2" charset="-78"/>
              </a:rPr>
              <a:t>create table</a:t>
            </a:r>
            <a:r>
              <a:rPr lang="fa-IR" sz="1600" dirty="0">
                <a:cs typeface="B Nazanin" panose="00000400000000000000" pitchFamily="2" charset="-78"/>
              </a:rPr>
              <a:t> استفاده می‌کنیم : </a:t>
            </a:r>
          </a:p>
          <a:p>
            <a:pPr algn="l"/>
            <a:endParaRPr lang="fa-IR" sz="1600" dirty="0">
              <a:cs typeface="B Nazanin" panose="00000400000000000000" pitchFamily="2" charset="-78"/>
            </a:endParaRP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USE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CREATE TABLE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(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  data_type</a:t>
            </a:r>
            <a:r>
              <a:rPr lang="en-US" sz="1400" dirty="0">
                <a:cs typeface="B Nazanin" panose="00000400000000000000" pitchFamily="2" charset="-78"/>
              </a:rPr>
              <a:t> 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size</a:t>
            </a:r>
            <a:r>
              <a:rPr lang="en-US" sz="1400" dirty="0">
                <a:cs typeface="B Nazanin" panose="00000400000000000000" pitchFamily="2" charset="-78"/>
              </a:rPr>
              <a:t>) { NULL | NOT NULL | PRIMARY KEY } ,</a:t>
            </a:r>
          </a:p>
          <a:p>
            <a:pPr lvl="1"/>
            <a:r>
              <a:rPr lang="en-US" sz="1400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FOREIGN KEY 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column_name2</a:t>
            </a:r>
            <a:r>
              <a:rPr lang="en-US" sz="1400" dirty="0">
                <a:cs typeface="B Nazanin" panose="00000400000000000000" pitchFamily="2" charset="-78"/>
              </a:rPr>
              <a:t>) REFERENCES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table_name2 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}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نام ستون ( </a:t>
            </a:r>
            <a:r>
              <a:rPr lang="en-US" sz="1600" dirty="0">
                <a:cs typeface="B Nazanin" panose="00000400000000000000" pitchFamily="2" charset="-78"/>
              </a:rPr>
              <a:t>column_name</a:t>
            </a:r>
            <a:r>
              <a:rPr lang="fa-IR" sz="1600" dirty="0">
                <a:cs typeface="B Nazanin" panose="00000400000000000000" pitchFamily="2" charset="-78"/>
              </a:rPr>
              <a:t> ) : در این قسمت برای ستون مورد نظر نامی نسبت می‌دهیم.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نوع داده ( </a:t>
            </a:r>
            <a:r>
              <a:rPr lang="en-US" sz="1600" dirty="0">
                <a:cs typeface="B Nazanin" panose="00000400000000000000" pitchFamily="2" charset="-78"/>
              </a:rPr>
              <a:t>data_type</a:t>
            </a:r>
            <a:r>
              <a:rPr lang="fa-IR" sz="1600" dirty="0">
                <a:cs typeface="B Nazanin" panose="00000400000000000000" pitchFamily="2" charset="-78"/>
              </a:rPr>
              <a:t> ) : نوع داده هر ستون یا فیلد را باید مشخص کنیم.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ضروری / غیرضروری بودن ( </a:t>
            </a:r>
            <a:r>
              <a:rPr lang="en-US" sz="1600" dirty="0">
                <a:cs typeface="B Nazanin" panose="00000400000000000000" pitchFamily="2" charset="-78"/>
              </a:rPr>
              <a:t>null / not null</a:t>
            </a:r>
            <a:r>
              <a:rPr lang="fa-IR" sz="1600" dirty="0">
                <a:cs typeface="B Nazanin" panose="00000400000000000000" pitchFamily="2" charset="-78"/>
              </a:rPr>
              <a:t> ) : اگر ستونی به صورت </a:t>
            </a:r>
            <a:r>
              <a:rPr lang="en-US" sz="1600" dirty="0">
                <a:cs typeface="B Nazanin" panose="00000400000000000000" pitchFamily="2" charset="-78"/>
              </a:rPr>
              <a:t>null</a:t>
            </a:r>
            <a:r>
              <a:rPr lang="fa-IR" sz="1600" dirty="0">
                <a:cs typeface="B Nazanin" panose="00000400000000000000" pitchFamily="2" charset="-78"/>
              </a:rPr>
              <a:t> باشد هنگام ورود اطلاعات کاربر می‌تواند مقداری برای آن وارد نکند و ستون فاقد مقدار باشد. حال اگر ستون </a:t>
            </a:r>
            <a:r>
              <a:rPr lang="en-US" sz="1600" dirty="0">
                <a:cs typeface="B Nazanin" panose="00000400000000000000" pitchFamily="2" charset="-78"/>
              </a:rPr>
              <a:t>not null</a:t>
            </a:r>
            <a:r>
              <a:rPr lang="fa-IR" sz="1600" dirty="0">
                <a:cs typeface="B Nazanin" panose="00000400000000000000" pitchFamily="2" charset="-78"/>
              </a:rPr>
              <a:t> باشد ضرورری است و حتما باید برای آن مقدار وارد کرد. 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کلید اصلی ( </a:t>
            </a:r>
            <a:r>
              <a:rPr lang="en-US" sz="1600" dirty="0">
                <a:cs typeface="B Nazanin" panose="00000400000000000000" pitchFamily="2" charset="-78"/>
              </a:rPr>
              <a:t>primary key</a:t>
            </a:r>
            <a:r>
              <a:rPr lang="fa-IR" sz="1600" dirty="0">
                <a:cs typeface="B Nazanin" panose="00000400000000000000" pitchFamily="2" charset="-78"/>
              </a:rPr>
              <a:t> ) : در صورت نیاز به داشتن کلید اصلی، مقابل ستون مورد نظر واژه </a:t>
            </a:r>
            <a:r>
              <a:rPr lang="en-US" sz="1600" dirty="0">
                <a:cs typeface="B Nazanin" panose="00000400000000000000" pitchFamily="2" charset="-78"/>
              </a:rPr>
              <a:t>primary key</a:t>
            </a:r>
            <a:r>
              <a:rPr lang="fa-IR" sz="1600" dirty="0">
                <a:cs typeface="B Nazanin" panose="00000400000000000000" pitchFamily="2" charset="-78"/>
              </a:rPr>
              <a:t> را می‌نویسیم . فیلدی که کلید اصلی باشد به طور اتوماتیک </a:t>
            </a:r>
            <a:r>
              <a:rPr lang="en-US" sz="1600" dirty="0">
                <a:cs typeface="B Nazanin" panose="00000400000000000000" pitchFamily="2" charset="-78"/>
              </a:rPr>
              <a:t>not null</a:t>
            </a:r>
            <a:r>
              <a:rPr lang="fa-IR" sz="1600" dirty="0">
                <a:cs typeface="B Nazanin" panose="00000400000000000000" pitchFamily="2" charset="-78"/>
              </a:rPr>
              <a:t> نیز خواهد بود.</a:t>
            </a:r>
            <a:endParaRPr lang="en-US" sz="1600" dirty="0">
              <a:cs typeface="B 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کلید خارجی ( </a:t>
            </a:r>
            <a:r>
              <a:rPr lang="en-US" sz="1600" dirty="0">
                <a:cs typeface="B Nazanin" panose="00000400000000000000" pitchFamily="2" charset="-78"/>
              </a:rPr>
              <a:t>foreign key</a:t>
            </a:r>
            <a:r>
              <a:rPr lang="fa-IR" sz="1600" dirty="0">
                <a:cs typeface="B Nazanin" panose="00000400000000000000" pitchFamily="2" charset="-78"/>
              </a:rPr>
              <a:t> ) : اگر این جدول با جدول دیگری ( </a:t>
            </a:r>
            <a:r>
              <a:rPr lang="en-US" sz="1600" dirty="0">
                <a:cs typeface="B Nazanin" panose="00000400000000000000" pitchFamily="2" charset="-78"/>
              </a:rPr>
              <a:t>table_name2</a:t>
            </a:r>
            <a:r>
              <a:rPr lang="fa-IR" sz="1600" dirty="0">
                <a:cs typeface="B Nazanin" panose="00000400000000000000" pitchFamily="2" charset="-78"/>
              </a:rPr>
              <a:t> ) که </a:t>
            </a:r>
            <a:r>
              <a:rPr lang="en-US" sz="1600" dirty="0">
                <a:cs typeface="B Nazanin" panose="00000400000000000000" pitchFamily="2" charset="-78"/>
              </a:rPr>
              <a:t>column_name2</a:t>
            </a:r>
            <a:r>
              <a:rPr lang="fa-IR" sz="1600" dirty="0">
                <a:cs typeface="B Nazanin" panose="00000400000000000000" pitchFamily="2" charset="-78"/>
              </a:rPr>
              <a:t> کلید اصلی آن است،  ارتباط داشته باشد، باید کلید خارجی جدول را مشخص کرد. کلید خارجی باید با </a:t>
            </a:r>
            <a:r>
              <a:rPr lang="en-US" sz="1600" dirty="0">
                <a:cs typeface="B Nazanin" panose="00000400000000000000" pitchFamily="2" charset="-78"/>
              </a:rPr>
              <a:t>column_name2</a:t>
            </a:r>
            <a:r>
              <a:rPr lang="fa-IR" sz="1600" dirty="0">
                <a:cs typeface="B Nazanin" panose="00000400000000000000" pitchFamily="2" charset="-78"/>
              </a:rPr>
              <a:t> هم نوع و هم اندازه باشد. </a:t>
            </a: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9AD8C542-E25D-47B3-92D0-9F581EA33971}"/>
              </a:ext>
            </a:extLst>
          </p:cNvPr>
          <p:cNvSpPr/>
          <p:nvPr/>
        </p:nvSpPr>
        <p:spPr>
          <a:xfrm>
            <a:off x="6175766" y="5640246"/>
            <a:ext cx="1700788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خصوصیات ستون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2" name="Flowchart: Terminator 11">
            <a:hlinkClick r:id="rId11" action="ppaction://hlinksldjump"/>
            <a:extLst>
              <a:ext uri="{FF2B5EF4-FFF2-40B4-BE49-F238E27FC236}">
                <a16:creationId xmlns:a16="http://schemas.microsoft.com/office/drawing/2014/main" id="{94A0A0BE-0617-4BE0-85DB-10125461C641}"/>
              </a:ext>
            </a:extLst>
          </p:cNvPr>
          <p:cNvSpPr/>
          <p:nvPr/>
        </p:nvSpPr>
        <p:spPr>
          <a:xfrm>
            <a:off x="4278559" y="5642901"/>
            <a:ext cx="1700788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مثال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9519986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589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3133" y="4274190"/>
            <a:ext cx="12518265" cy="1968485"/>
          </a:xfrm>
          <a:prstGeom prst="rect">
            <a:avLst/>
          </a:prstGeom>
        </p:spPr>
      </p:pic>
      <p:sp>
        <p:nvSpPr>
          <p:cNvPr id="17" name="Rectangle 16">
            <a:hlinkClick r:id="rId5" action="ppaction://hlinksldjump"/>
          </p:cNvPr>
          <p:cNvSpPr/>
          <p:nvPr/>
        </p:nvSpPr>
        <p:spPr>
          <a:xfrm>
            <a:off x="6287910" y="722578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زبان پرس‌وجوی ساخت یافته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SQL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6" name="Rectangle 15">
            <a:hlinkClick r:id="rId6" action="ppaction://hlinksldjump"/>
          </p:cNvPr>
          <p:cNvSpPr/>
          <p:nvPr/>
        </p:nvSpPr>
        <p:spPr>
          <a:xfrm>
            <a:off x="6287910" y="1295616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آشنایی با محیط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SQL Server</a:t>
            </a:r>
          </a:p>
        </p:txBody>
      </p:sp>
      <p:sp>
        <p:nvSpPr>
          <p:cNvPr id="18" name="Rectangle 17">
            <a:hlinkClick r:id="rId7" action="ppaction://hlinksldjump"/>
          </p:cNvPr>
          <p:cNvSpPr/>
          <p:nvPr/>
        </p:nvSpPr>
        <p:spPr>
          <a:xfrm>
            <a:off x="6287910" y="1864168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انواع داده‌ها در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SQL</a:t>
            </a:r>
          </a:p>
        </p:txBody>
      </p:sp>
      <p:sp>
        <p:nvSpPr>
          <p:cNvPr id="19" name="Rectangle 18">
            <a:hlinkClick r:id="rId8" action="ppaction://hlinksldjump"/>
          </p:cNvPr>
          <p:cNvSpPr/>
          <p:nvPr/>
        </p:nvSpPr>
        <p:spPr>
          <a:xfrm>
            <a:off x="6287910" y="2436785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دستورات تعریف داده‌ها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DDL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9" name="Rectangle 8">
            <a:hlinkClick r:id="rId9" action="ppaction://hlinksldjump"/>
          </p:cNvPr>
          <p:cNvSpPr/>
          <p:nvPr/>
        </p:nvSpPr>
        <p:spPr>
          <a:xfrm>
            <a:off x="6287910" y="3009402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دستورات کار با داده‌ها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)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DML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</a:p>
        </p:txBody>
      </p:sp>
      <p:sp>
        <p:nvSpPr>
          <p:cNvPr id="10" name="Rectangle 9">
            <a:hlinkClick r:id="rId10" action="ppaction://hlinksldjump"/>
            <a:extLst>
              <a:ext uri="{FF2B5EF4-FFF2-40B4-BE49-F238E27FC236}">
                <a16:creationId xmlns:a16="http://schemas.microsoft.com/office/drawing/2014/main" id="{5DEF17F9-D847-4A4F-BD69-3D5598ACA3A3}"/>
              </a:ext>
            </a:extLst>
          </p:cNvPr>
          <p:cNvSpPr/>
          <p:nvPr/>
        </p:nvSpPr>
        <p:spPr>
          <a:xfrm>
            <a:off x="6287910" y="3582740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دستورات کنترل داده‌ها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DCL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1" name="Rectangle 10">
            <a:hlinkClick r:id="rId11" action="ppaction://hlinksldjump"/>
            <a:extLst>
              <a:ext uri="{FF2B5EF4-FFF2-40B4-BE49-F238E27FC236}">
                <a16:creationId xmlns:a16="http://schemas.microsoft.com/office/drawing/2014/main" id="{2BE4E55D-B69A-4200-BDF4-53AC5FDE631F}"/>
              </a:ext>
            </a:extLst>
          </p:cNvPr>
          <p:cNvSpPr/>
          <p:nvPr/>
        </p:nvSpPr>
        <p:spPr>
          <a:xfrm>
            <a:off x="776992" y="4700726"/>
            <a:ext cx="1063695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پایان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2" name="Rectangle 11">
            <a:hlinkClick r:id="rId12" action="ppaction://hlinksldjump"/>
            <a:extLst>
              <a:ext uri="{FF2B5EF4-FFF2-40B4-BE49-F238E27FC236}">
                <a16:creationId xmlns:a16="http://schemas.microsoft.com/office/drawing/2014/main" id="{B482E573-50C6-4ED4-8DB6-B19915688B8F}"/>
              </a:ext>
            </a:extLst>
          </p:cNvPr>
          <p:cNvSpPr/>
          <p:nvPr/>
        </p:nvSpPr>
        <p:spPr>
          <a:xfrm>
            <a:off x="6287910" y="4156078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Select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 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3" name="Rectangle 12">
            <a:hlinkClick r:id="rId13" action="ppaction://hlinksldjump"/>
            <a:extLst>
              <a:ext uri="{FF2B5EF4-FFF2-40B4-BE49-F238E27FC236}">
                <a16:creationId xmlns:a16="http://schemas.microsoft.com/office/drawing/2014/main" id="{7087FB2B-731C-4A79-A052-D4217104F308}"/>
              </a:ext>
            </a:extLst>
          </p:cNvPr>
          <p:cNvSpPr/>
          <p:nvPr/>
        </p:nvSpPr>
        <p:spPr>
          <a:xfrm>
            <a:off x="777523" y="722577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آشنایی با اسکریپت نویسی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4" name="Rectangle 13">
            <a:hlinkClick r:id="rId14" action="ppaction://hlinksldjump"/>
            <a:extLst>
              <a:ext uri="{FF2B5EF4-FFF2-40B4-BE49-F238E27FC236}">
                <a16:creationId xmlns:a16="http://schemas.microsoft.com/office/drawing/2014/main" id="{510876CD-03C4-4A7D-A339-D80BF9FE1E77}"/>
              </a:ext>
            </a:extLst>
          </p:cNvPr>
          <p:cNvSpPr/>
          <p:nvPr/>
        </p:nvSpPr>
        <p:spPr>
          <a:xfrm>
            <a:off x="777522" y="1298670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رسیدگی به خطا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Error Handling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5" name="Rectangle 14">
            <a:hlinkClick r:id="rId15" action="ppaction://hlinksldjump"/>
            <a:extLst>
              <a:ext uri="{FF2B5EF4-FFF2-40B4-BE49-F238E27FC236}">
                <a16:creationId xmlns:a16="http://schemas.microsoft.com/office/drawing/2014/main" id="{250D30F7-31B5-4BF2-BB53-BD2029CE54CD}"/>
              </a:ext>
            </a:extLst>
          </p:cNvPr>
          <p:cNvSpPr/>
          <p:nvPr/>
        </p:nvSpPr>
        <p:spPr>
          <a:xfrm>
            <a:off x="777522" y="1860354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تراکنش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Transaction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20" name="Rectangle 19">
            <a:hlinkClick r:id="rId16" action="ppaction://hlinksldjump"/>
            <a:extLst>
              <a:ext uri="{FF2B5EF4-FFF2-40B4-BE49-F238E27FC236}">
                <a16:creationId xmlns:a16="http://schemas.microsoft.com/office/drawing/2014/main" id="{C4E1C1E7-C548-4CEE-9050-18280E2B8FD6}"/>
              </a:ext>
            </a:extLst>
          </p:cNvPr>
          <p:cNvSpPr/>
          <p:nvPr/>
        </p:nvSpPr>
        <p:spPr>
          <a:xfrm>
            <a:off x="777521" y="2442832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دید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View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21" name="Rectangle 20">
            <a:hlinkClick r:id="rId17" action="ppaction://hlinksldjump"/>
            <a:extLst>
              <a:ext uri="{FF2B5EF4-FFF2-40B4-BE49-F238E27FC236}">
                <a16:creationId xmlns:a16="http://schemas.microsoft.com/office/drawing/2014/main" id="{FAA78219-10F7-4A5B-8313-4AC0F285F31C}"/>
              </a:ext>
            </a:extLst>
          </p:cNvPr>
          <p:cNvSpPr/>
          <p:nvPr/>
        </p:nvSpPr>
        <p:spPr>
          <a:xfrm>
            <a:off x="777520" y="3008157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تابع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Function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22" name="Rectangle 21">
            <a:hlinkClick r:id="rId18" action="ppaction://hlinksldjump"/>
            <a:extLst>
              <a:ext uri="{FF2B5EF4-FFF2-40B4-BE49-F238E27FC236}">
                <a16:creationId xmlns:a16="http://schemas.microsoft.com/office/drawing/2014/main" id="{C5212D81-4C32-4D4E-9DA8-1DA584A8EE82}"/>
              </a:ext>
            </a:extLst>
          </p:cNvPr>
          <p:cNvSpPr/>
          <p:nvPr/>
        </p:nvSpPr>
        <p:spPr>
          <a:xfrm>
            <a:off x="777520" y="3578897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روال یا رویه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Stored Procedure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23" name="Rectangle 22">
            <a:hlinkClick r:id="rId19" action="ppaction://hlinksldjump"/>
            <a:extLst>
              <a:ext uri="{FF2B5EF4-FFF2-40B4-BE49-F238E27FC236}">
                <a16:creationId xmlns:a16="http://schemas.microsoft.com/office/drawing/2014/main" id="{AA9C972B-215E-4583-B3FD-D3F79B5CAF89}"/>
              </a:ext>
            </a:extLst>
          </p:cNvPr>
          <p:cNvSpPr/>
          <p:nvPr/>
        </p:nvSpPr>
        <p:spPr>
          <a:xfrm>
            <a:off x="777520" y="4156078"/>
            <a:ext cx="5126567" cy="461665"/>
          </a:xfrm>
          <a:prstGeom prst="rect">
            <a:avLst/>
          </a:prstGeom>
          <a:gradFill flip="none" rotWithShape="1">
            <a:gsLst>
              <a:gs pos="54000">
                <a:schemeClr val="bg1"/>
              </a:gs>
              <a:gs pos="83000">
                <a:schemeClr val="accent1">
                  <a:lumMod val="50000"/>
                </a:schemeClr>
              </a:gs>
              <a:gs pos="89000">
                <a:schemeClr val="tx2">
                  <a:lumMod val="50000"/>
                </a:schemeClr>
              </a:gs>
              <a:gs pos="94000">
                <a:schemeClr val="bg1"/>
              </a:gs>
              <a:gs pos="100000">
                <a:schemeClr val="tx2">
                  <a:lumMod val="5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gradFill flip="none" rotWithShape="1">
              <a:gsLst>
                <a:gs pos="78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lin ang="2700000" scaled="1"/>
              <a:tileRect/>
            </a:gradFill>
          </a:ln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تریگر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Trigger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9879342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8" grpId="0" animBg="1"/>
      <p:bldP spid="19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ایجاد جدول – خصوصیات ستون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736389"/>
            <a:ext cx="110390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هنگام ایجاد جدول می‌توان در مورد هر ستون خصوصیاتی را تنظیم کرد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1 – </a:t>
            </a:r>
            <a:r>
              <a:rPr lang="en-US" sz="1600" dirty="0">
                <a:cs typeface="B Nazanin" panose="00000400000000000000" pitchFamily="2" charset="-78"/>
              </a:rPr>
              <a:t>name</a:t>
            </a:r>
            <a:r>
              <a:rPr lang="fa-IR" sz="1600" dirty="0">
                <a:cs typeface="B Nazanin" panose="00000400000000000000" pitchFamily="2" charset="-78"/>
              </a:rPr>
              <a:t> : نام ستون را مشخص می‌کند.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2 – </a:t>
            </a:r>
            <a:r>
              <a:rPr lang="en-US" sz="1600" dirty="0">
                <a:cs typeface="B Nazanin" panose="00000400000000000000" pitchFamily="2" charset="-78"/>
              </a:rPr>
              <a:t>allow null</a:t>
            </a:r>
            <a:r>
              <a:rPr lang="fa-IR" sz="1600" dirty="0">
                <a:cs typeface="B Nazanin" panose="00000400000000000000" pitchFamily="2" charset="-78"/>
              </a:rPr>
              <a:t> : این گزینه بیانگر این است که ستون می‌تواند خالی باشد ( به عبارت دیگر، ستون غیرضروری است ) 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3 – </a:t>
            </a:r>
            <a:r>
              <a:rPr lang="en-US" sz="1600" dirty="0">
                <a:cs typeface="B Nazanin" panose="00000400000000000000" pitchFamily="2" charset="-78"/>
              </a:rPr>
              <a:t>data type</a:t>
            </a:r>
            <a:r>
              <a:rPr lang="fa-IR" sz="1600" dirty="0">
                <a:cs typeface="B Nazanin" panose="00000400000000000000" pitchFamily="2" charset="-78"/>
              </a:rPr>
              <a:t> : نوع داده ستون را مشخص می‌کند .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4 – </a:t>
            </a:r>
            <a:r>
              <a:rPr lang="en-US" sz="1600" dirty="0">
                <a:cs typeface="B Nazanin" panose="00000400000000000000" pitchFamily="2" charset="-78"/>
              </a:rPr>
              <a:t>default value or binding</a:t>
            </a:r>
            <a:r>
              <a:rPr lang="fa-IR" sz="1600" dirty="0">
                <a:cs typeface="B Nazanin" panose="00000400000000000000" pitchFamily="2" charset="-78"/>
              </a:rPr>
              <a:t> : مقدار پیش فرض ستون را مشخص می‌کند.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5 – </a:t>
            </a:r>
            <a:r>
              <a:rPr lang="en-US" sz="1600" dirty="0">
                <a:cs typeface="B Nazanin" panose="00000400000000000000" pitchFamily="2" charset="-78"/>
              </a:rPr>
              <a:t>length</a:t>
            </a:r>
            <a:r>
              <a:rPr lang="fa-IR" sz="1600" dirty="0">
                <a:cs typeface="B Nazanin" panose="00000400000000000000" pitchFamily="2" charset="-78"/>
              </a:rPr>
              <a:t> : طول نوع داده ستون را مشخص می‌کند.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6 – </a:t>
            </a:r>
            <a:r>
              <a:rPr lang="en-US" sz="1600" dirty="0">
                <a:cs typeface="B Nazanin" panose="00000400000000000000" pitchFamily="2" charset="-78"/>
              </a:rPr>
              <a:t>collation</a:t>
            </a:r>
            <a:r>
              <a:rPr lang="fa-IR" sz="1600" dirty="0">
                <a:cs typeface="B Nazanin" panose="00000400000000000000" pitchFamily="2" charset="-78"/>
              </a:rPr>
              <a:t> : برای تطبیق حروف بکار می‌رود و فقط روی داده‌های حرفی معنی دار است.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7 – </a:t>
            </a:r>
            <a:r>
              <a:rPr lang="en-US" sz="1600" dirty="0">
                <a:cs typeface="B Nazanin" panose="00000400000000000000" pitchFamily="2" charset="-78"/>
              </a:rPr>
              <a:t>computed column specification</a:t>
            </a:r>
            <a:r>
              <a:rPr lang="fa-IR" sz="1600" dirty="0">
                <a:cs typeface="B Nazanin" panose="00000400000000000000" pitchFamily="2" charset="-78"/>
              </a:rPr>
              <a:t> : برای تنظیم ستون محاسباتی بکار می‌رود. ستون محاسباتی ستونی است که مقدارش به طور اتوماتیک از روی ستون‌های دیگر جدول محاسبه می‌شود. ستون محاسباتی از نوع فقط خواندنی است و برای آن نوع در نظر گرفته نمی‌شود. دو حالت داریم :</a:t>
            </a: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الف ) اگر </a:t>
            </a:r>
            <a:r>
              <a:rPr lang="en-US" sz="1600" dirty="0">
                <a:cs typeface="B Nazanin" panose="00000400000000000000" pitchFamily="2" charset="-78"/>
              </a:rPr>
              <a:t>is persisted</a:t>
            </a:r>
            <a:r>
              <a:rPr lang="fa-IR" sz="1600" dirty="0">
                <a:cs typeface="B Nazanin" panose="00000400000000000000" pitchFamily="2" charset="-78"/>
              </a:rPr>
              <a:t> برابر </a:t>
            </a:r>
            <a:r>
              <a:rPr lang="en-US" sz="1600" dirty="0">
                <a:cs typeface="B Nazanin" panose="00000400000000000000" pitchFamily="2" charset="-78"/>
              </a:rPr>
              <a:t>yes</a:t>
            </a:r>
            <a:r>
              <a:rPr lang="fa-IR" sz="1600" dirty="0">
                <a:cs typeface="B Nazanin" panose="00000400000000000000" pitchFamily="2" charset="-78"/>
              </a:rPr>
              <a:t> باشد، نتایج محاسبه ذخیره می‌شود.</a:t>
            </a: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ب ) اگر </a:t>
            </a:r>
            <a:r>
              <a:rPr lang="en-US" sz="1600" dirty="0">
                <a:cs typeface="B Nazanin" panose="00000400000000000000" pitchFamily="2" charset="-78"/>
              </a:rPr>
              <a:t>is persisted</a:t>
            </a:r>
            <a:r>
              <a:rPr lang="fa-IR" sz="1600" dirty="0">
                <a:cs typeface="B Nazanin" panose="00000400000000000000" pitchFamily="2" charset="-78"/>
              </a:rPr>
              <a:t> برابر </a:t>
            </a:r>
            <a:r>
              <a:rPr lang="en-US" sz="1600" dirty="0">
                <a:cs typeface="B Nazanin" panose="00000400000000000000" pitchFamily="2" charset="-78"/>
              </a:rPr>
              <a:t>no</a:t>
            </a:r>
            <a:r>
              <a:rPr lang="fa-IR" sz="1600" dirty="0">
                <a:cs typeface="B Nazanin" panose="00000400000000000000" pitchFamily="2" charset="-78"/>
              </a:rPr>
              <a:t> باشد، نتایج محاسبه ذخیره نمی‌شود.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8 – </a:t>
            </a:r>
            <a:r>
              <a:rPr lang="en-US" sz="1600" dirty="0">
                <a:cs typeface="B Nazanin" panose="00000400000000000000" pitchFamily="2" charset="-78"/>
              </a:rPr>
              <a:t>description</a:t>
            </a:r>
            <a:r>
              <a:rPr lang="fa-IR" sz="1600" dirty="0">
                <a:cs typeface="B Nazanin" panose="00000400000000000000" pitchFamily="2" charset="-78"/>
              </a:rPr>
              <a:t> : شرحی را می‌توان در مورد ستون مورد نظر اعمال کرد.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9 – </a:t>
            </a:r>
            <a:r>
              <a:rPr lang="en-US" sz="1600" dirty="0">
                <a:cs typeface="B Nazanin" panose="00000400000000000000" pitchFamily="2" charset="-78"/>
              </a:rPr>
              <a:t>identity specification</a:t>
            </a:r>
            <a:r>
              <a:rPr lang="fa-IR" sz="1600" dirty="0">
                <a:cs typeface="B Nazanin" panose="00000400000000000000" pitchFamily="2" charset="-78"/>
              </a:rPr>
              <a:t> : یک ستون عددی است که به صورت </a:t>
            </a:r>
            <a:r>
              <a:rPr lang="en-US" sz="1600" dirty="0">
                <a:cs typeface="B Nazanin" panose="00000400000000000000" pitchFamily="2" charset="-78"/>
              </a:rPr>
              <a:t>auto number</a:t>
            </a:r>
            <a:r>
              <a:rPr lang="fa-IR" sz="1600" dirty="0">
                <a:cs typeface="B Nazanin" panose="00000400000000000000" pitchFamily="2" charset="-78"/>
              </a:rPr>
              <a:t> عمل می‌کند، یعنی مقدار آن به طور اتوماتیک توسط سیستم تولید می‌شود.این ستون نیز از نوع فقط خواندنی است و کاربر نمی‌تواند مقداری برای آن وارد کرده و یا مقدار آن را ویرایش کند.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هنگام تعریف این نوع ستون باید دو پارامتر مقداردهی شود :</a:t>
            </a: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الف ) </a:t>
            </a:r>
            <a:r>
              <a:rPr lang="en-US" sz="1600" dirty="0">
                <a:cs typeface="B Nazanin" panose="00000400000000000000" pitchFamily="2" charset="-78"/>
              </a:rPr>
              <a:t>identity seed</a:t>
            </a:r>
            <a:r>
              <a:rPr lang="fa-IR" sz="1600" dirty="0">
                <a:cs typeface="B Nazanin" panose="00000400000000000000" pitchFamily="2" charset="-78"/>
              </a:rPr>
              <a:t> : مقدار اولیه برای شروع شمارش</a:t>
            </a: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ب ) </a:t>
            </a:r>
            <a:r>
              <a:rPr lang="en-US" sz="1600" dirty="0">
                <a:cs typeface="B Nazanin" panose="00000400000000000000" pitchFamily="2" charset="-78"/>
              </a:rPr>
              <a:t>identity increment</a:t>
            </a:r>
            <a:r>
              <a:rPr lang="fa-IR" sz="1600" dirty="0">
                <a:cs typeface="B Nazanin" panose="00000400000000000000" pitchFamily="2" charset="-78"/>
              </a:rPr>
              <a:t> : میزان افزایش در هر بار شمارش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3028341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ایجاد جدول - مثال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31C08-E31E-44CF-A423-38DD41AB0A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90" y="1788003"/>
            <a:ext cx="5087658" cy="2502643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F56DC-6ECA-4FF9-AC32-A8C8642FE4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52" y="1747198"/>
            <a:ext cx="5087658" cy="2547797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714555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ویرایش جدول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725100"/>
            <a:ext cx="110390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اول : استفاده از حالت </a:t>
            </a:r>
            <a:r>
              <a:rPr lang="en-US" sz="1600" b="1" dirty="0">
                <a:cs typeface="B Nazanin" panose="00000400000000000000" pitchFamily="2" charset="-78"/>
              </a:rPr>
              <a:t>wizard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در پایگاه داده مورد نظر روی جدولی که می‌خواهیم ویرایش کنیم کلیک راست کرده، گزینه </a:t>
            </a:r>
            <a:r>
              <a:rPr lang="en-US" sz="1600" dirty="0">
                <a:cs typeface="B Nazanin" panose="00000400000000000000" pitchFamily="2" charset="-78"/>
              </a:rPr>
              <a:t>design</a:t>
            </a:r>
            <a:r>
              <a:rPr lang="fa-IR" sz="1600" dirty="0">
                <a:cs typeface="B Nazanin" panose="00000400000000000000" pitchFamily="2" charset="-78"/>
              </a:rPr>
              <a:t> را اجرا می‌کنیم و تغییرات را اعمال می‌کنیم.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دوم : کدنویسی :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این منظور ابتدا با استفاده از </a:t>
            </a:r>
            <a:r>
              <a:rPr lang="en-US" sz="1600" dirty="0">
                <a:cs typeface="B Nazanin" panose="00000400000000000000" pitchFamily="2" charset="-78"/>
              </a:rPr>
              <a:t>USE</a:t>
            </a:r>
            <a:r>
              <a:rPr lang="fa-IR" sz="1600" dirty="0">
                <a:cs typeface="B Nazanin" panose="00000400000000000000" pitchFamily="2" charset="-78"/>
              </a:rPr>
              <a:t> پایگاه داده جاری و فعال را مشخص می‌کنیم. سپس برای ویرایش جدول از دستور </a:t>
            </a:r>
            <a:r>
              <a:rPr lang="en-US" sz="1600" dirty="0">
                <a:cs typeface="B Nazanin" panose="00000400000000000000" pitchFamily="2" charset="-78"/>
              </a:rPr>
              <a:t>alter table</a:t>
            </a:r>
            <a:r>
              <a:rPr lang="fa-IR" sz="1600" dirty="0">
                <a:cs typeface="B Nazanin" panose="00000400000000000000" pitchFamily="2" charset="-78"/>
              </a:rPr>
              <a:t> استفاده می‌کنیم : </a:t>
            </a:r>
          </a:p>
          <a:p>
            <a:endParaRPr lang="fa-IR" sz="1600" dirty="0"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USE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ALTER TABLE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با هر بار اجرای دستور </a:t>
            </a:r>
            <a:r>
              <a:rPr lang="en-US" sz="1600" dirty="0">
                <a:cs typeface="B Nazanin" panose="00000400000000000000" pitchFamily="2" charset="-78"/>
              </a:rPr>
              <a:t>alter</a:t>
            </a:r>
            <a:r>
              <a:rPr lang="fa-IR" sz="1600" dirty="0">
                <a:cs typeface="B Nazanin" panose="00000400000000000000" pitchFamily="2" charset="-78"/>
              </a:rPr>
              <a:t> می‌توان یکی از تغییرات زیر را اعمال نمود :</a:t>
            </a: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افزودن ستون جدید</a:t>
            </a:r>
          </a:p>
          <a:p>
            <a:r>
              <a:rPr lang="en-US" sz="1600" dirty="0">
                <a:cs typeface="B Nazanin" panose="00000400000000000000" pitchFamily="2" charset="-78"/>
              </a:rPr>
              <a:t>ADD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new_column_name data_type</a:t>
            </a:r>
            <a:r>
              <a:rPr lang="en-US" sz="1600" dirty="0">
                <a:cs typeface="B Nazanin" panose="00000400000000000000" pitchFamily="2" charset="-78"/>
              </a:rPr>
              <a:t> (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size</a:t>
            </a:r>
            <a:r>
              <a:rPr lang="en-US" sz="1600" dirty="0">
                <a:cs typeface="B Nazanin" panose="00000400000000000000" pitchFamily="2" charset="-78"/>
              </a:rPr>
              <a:t>) </a:t>
            </a:r>
            <a:endParaRPr lang="fa-IR" sz="1600" dirty="0">
              <a:cs typeface="B Nazanin" panose="00000400000000000000" pitchFamily="2" charset="-78"/>
            </a:endParaRP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حذف ستون موجود</a:t>
            </a:r>
          </a:p>
          <a:p>
            <a:r>
              <a:rPr lang="en-US" sz="1600" dirty="0">
                <a:cs typeface="B Nazanin" panose="00000400000000000000" pitchFamily="2" charset="-78"/>
              </a:rPr>
              <a:t>DROP COLUMN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</a:t>
            </a:r>
            <a:endParaRPr lang="fa-IR" sz="1600" dirty="0">
              <a:cs typeface="B Nazanin" panose="00000400000000000000" pitchFamily="2" charset="-78"/>
            </a:endParaRP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ویرایش ستون موجود</a:t>
            </a:r>
          </a:p>
          <a:p>
            <a:r>
              <a:rPr lang="en-US" sz="1600" dirty="0">
                <a:cs typeface="B Nazanin" panose="00000400000000000000" pitchFamily="2" charset="-78"/>
              </a:rPr>
              <a:t>ALTER COLUMN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endParaRPr lang="en-US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اضافه کردن ستونی " نوع درس" به جدول "درس"</a:t>
            </a:r>
          </a:p>
          <a:p>
            <a:r>
              <a:rPr lang="en-US" sz="1600" dirty="0">
                <a:cs typeface="B Nazanin" panose="00000400000000000000" pitchFamily="2" charset="-78"/>
              </a:rPr>
              <a:t>USE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600" dirty="0">
                <a:cs typeface="B Nazanin" panose="00000400000000000000" pitchFamily="2" charset="-78"/>
              </a:rPr>
              <a:t>ALTER TABLE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</a:p>
          <a:p>
            <a:r>
              <a:rPr lang="en-US" sz="1600" dirty="0">
                <a:cs typeface="B Nazanin" panose="00000400000000000000" pitchFamily="2" charset="-78"/>
              </a:rPr>
              <a:t>ADD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lesson_type  nvarchar(20)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4248113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حذف جدول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725100"/>
            <a:ext cx="110390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اول : استفاده از حالت </a:t>
            </a:r>
            <a:r>
              <a:rPr lang="en-US" sz="1600" b="1" dirty="0">
                <a:cs typeface="B Nazanin" panose="00000400000000000000" pitchFamily="2" charset="-78"/>
              </a:rPr>
              <a:t>wizard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در پایگاه داده مورد نظر روی جدولی که می‌خواهیم ویرایش کنیم کلیک راست کرده، گزینه </a:t>
            </a:r>
            <a:r>
              <a:rPr lang="en-US" sz="1600" dirty="0">
                <a:cs typeface="B Nazanin" panose="00000400000000000000" pitchFamily="2" charset="-78"/>
              </a:rPr>
              <a:t>delete</a:t>
            </a:r>
            <a:r>
              <a:rPr lang="fa-IR" sz="1600" dirty="0">
                <a:cs typeface="B Nazanin" panose="00000400000000000000" pitchFamily="2" charset="-78"/>
              </a:rPr>
              <a:t> را اجرا می‌کنیم.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دوم : کدنویسی :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این منظور ابتدا با استفاده از </a:t>
            </a:r>
            <a:r>
              <a:rPr lang="en-US" sz="1600" dirty="0">
                <a:cs typeface="B Nazanin" panose="00000400000000000000" pitchFamily="2" charset="-78"/>
              </a:rPr>
              <a:t>USE</a:t>
            </a:r>
            <a:r>
              <a:rPr lang="fa-IR" sz="1600" dirty="0">
                <a:cs typeface="B Nazanin" panose="00000400000000000000" pitchFamily="2" charset="-78"/>
              </a:rPr>
              <a:t> پایگاه داده جاری و فعال را مشخص می‌کنیم. سپس برای ویرایش جدول از دستور </a:t>
            </a:r>
            <a:r>
              <a:rPr lang="en-US" sz="1600" dirty="0">
                <a:cs typeface="B Nazanin" panose="00000400000000000000" pitchFamily="2" charset="-78"/>
              </a:rPr>
              <a:t>drop table</a:t>
            </a:r>
            <a:r>
              <a:rPr lang="fa-IR" sz="1600" dirty="0">
                <a:cs typeface="B Nazanin" panose="00000400000000000000" pitchFamily="2" charset="-78"/>
              </a:rPr>
              <a:t> استفاده می‌کنیم : </a:t>
            </a:r>
          </a:p>
          <a:p>
            <a:endParaRPr lang="fa-IR" sz="1600" dirty="0"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USE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DROP TABLE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</a:p>
          <a:p>
            <a:endParaRPr lang="en-US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حذف جدول "درس"</a:t>
            </a:r>
          </a:p>
          <a:p>
            <a:r>
              <a:rPr lang="en-US" sz="1600" dirty="0">
                <a:cs typeface="B Nazanin" panose="00000400000000000000" pitchFamily="2" charset="-78"/>
              </a:rPr>
              <a:t>USE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600" dirty="0">
                <a:cs typeface="B Nazanin" panose="00000400000000000000" pitchFamily="2" charset="-78"/>
              </a:rPr>
              <a:t>DROP TABLE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</a:p>
          <a:p>
            <a:endParaRPr lang="en-US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اگر جدول یا جداولی با جدولی که می‌خواهیم حذف کنیم در رابطه بوده و به آن وابسته باشند، هنگام حذف جدول ممکن است سیستم بسته به نوع ارتباط جداول،  اجازه انجام این کار را به ما ندهد.</a:t>
            </a:r>
            <a:endParaRPr lang="en-US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8888129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نکته مهم در مورد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receate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شدن جدول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CB67E-C093-4D76-9CE3-13ED1A984C80}"/>
              </a:ext>
            </a:extLst>
          </p:cNvPr>
          <p:cNvSpPr txBox="1"/>
          <p:nvPr/>
        </p:nvSpPr>
        <p:spPr>
          <a:xfrm>
            <a:off x="596348" y="725100"/>
            <a:ext cx="110390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برخی عملیات روی جداول منجر به </a:t>
            </a:r>
            <a:r>
              <a:rPr lang="en-US" sz="1600" dirty="0">
                <a:cs typeface="B Nazanin" panose="00000400000000000000" pitchFamily="2" charset="-78"/>
              </a:rPr>
              <a:t>recreate</a:t>
            </a:r>
            <a:r>
              <a:rPr lang="fa-IR" sz="1600" dirty="0">
                <a:cs typeface="B Nazanin" panose="00000400000000000000" pitchFamily="2" charset="-78"/>
              </a:rPr>
              <a:t> شدن جدول می‌شوند. به طور مثال، اگر بخواهیم ستونی را بین دو ستون جدول </a:t>
            </a:r>
            <a:r>
              <a:rPr lang="en-US" sz="1600" dirty="0">
                <a:cs typeface="B Nazanin" panose="00000400000000000000" pitchFamily="2" charset="-78"/>
              </a:rPr>
              <a:t>student</a:t>
            </a:r>
            <a:r>
              <a:rPr lang="fa-IR" sz="1600" dirty="0">
                <a:cs typeface="B Nazanin" panose="00000400000000000000" pitchFamily="2" charset="-78"/>
              </a:rPr>
              <a:t> اضافه کنیم، مراحل زیر انجام می‌شود 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حذف تمام محدودیت‌ها از جدول </a:t>
            </a:r>
            <a:r>
              <a:rPr lang="en-US" sz="1600" dirty="0">
                <a:cs typeface="B Nazanin" panose="00000400000000000000" pitchFamily="2" charset="-78"/>
              </a:rPr>
              <a:t>student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ایجاد جدولی به نام </a:t>
            </a:r>
            <a:r>
              <a:rPr lang="en-US" sz="1600" dirty="0">
                <a:cs typeface="B Nazanin" panose="00000400000000000000" pitchFamily="2" charset="-78"/>
              </a:rPr>
              <a:t>temp</a:t>
            </a:r>
            <a:r>
              <a:rPr lang="fa-IR" sz="1600" dirty="0">
                <a:cs typeface="B Nazanin" panose="00000400000000000000" pitchFamily="2" charset="-78"/>
              </a:rPr>
              <a:t> با تمامی فیلدهای جدول </a:t>
            </a:r>
            <a:r>
              <a:rPr lang="en-US" sz="1600" dirty="0">
                <a:cs typeface="B Nazanin" panose="00000400000000000000" pitchFamily="2" charset="-78"/>
              </a:rPr>
              <a:t>student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اعمال محدودیت‌های جدول </a:t>
            </a:r>
            <a:r>
              <a:rPr lang="en-US" sz="1600" dirty="0">
                <a:cs typeface="B Nazanin" panose="00000400000000000000" pitchFamily="2" charset="-78"/>
              </a:rPr>
              <a:t>student</a:t>
            </a:r>
            <a:r>
              <a:rPr lang="fa-IR" sz="1600" dirty="0">
                <a:cs typeface="B Nazanin" panose="00000400000000000000" pitchFamily="2" charset="-78"/>
              </a:rPr>
              <a:t> روی جدول </a:t>
            </a:r>
            <a:r>
              <a:rPr lang="en-US" sz="1600" dirty="0">
                <a:cs typeface="B Nazanin" panose="00000400000000000000" pitchFamily="2" charset="-78"/>
              </a:rPr>
              <a:t>temp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انتقال داده‌های جدول </a:t>
            </a:r>
            <a:r>
              <a:rPr lang="en-US" sz="1600" dirty="0">
                <a:cs typeface="B Nazanin" panose="00000400000000000000" pitchFamily="2" charset="-78"/>
              </a:rPr>
              <a:t> student</a:t>
            </a:r>
            <a:r>
              <a:rPr lang="fa-IR" sz="1600" dirty="0">
                <a:cs typeface="B Nazanin" panose="00000400000000000000" pitchFamily="2" charset="-78"/>
              </a:rPr>
              <a:t> به جدول </a:t>
            </a:r>
            <a:r>
              <a:rPr lang="en-US" sz="1600" dirty="0">
                <a:cs typeface="B Nazanin" panose="00000400000000000000" pitchFamily="2" charset="-78"/>
              </a:rPr>
              <a:t>temp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حذف جدول </a:t>
            </a:r>
            <a:r>
              <a:rPr lang="en-US" sz="1600" dirty="0">
                <a:cs typeface="B Nazanin" panose="00000400000000000000" pitchFamily="2" charset="-78"/>
              </a:rPr>
              <a:t>student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تغییر نام جدول </a:t>
            </a:r>
            <a:r>
              <a:rPr lang="en-US" sz="1600" dirty="0">
                <a:cs typeface="B Nazanin" panose="00000400000000000000" pitchFamily="2" charset="-78"/>
              </a:rPr>
              <a:t>temp</a:t>
            </a:r>
            <a:r>
              <a:rPr lang="fa-IR" sz="1600" dirty="0">
                <a:cs typeface="B Nazanin" panose="00000400000000000000" pitchFamily="2" charset="-78"/>
              </a:rPr>
              <a:t> به </a:t>
            </a:r>
            <a:r>
              <a:rPr lang="en-US" sz="1600" dirty="0">
                <a:cs typeface="B Nazanin" panose="00000400000000000000" pitchFamily="2" charset="-78"/>
              </a:rPr>
              <a:t>student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سیستم به طور پیش فرض اجازه چنین تغییراتی را نمی‌دهد و از آن جلوگیری می‌کند.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اینکه در فرایند طراحی پایگاه داده دچار مشکل نشوید ابتدا ، این امکان را برای خود فعال کنید.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این منظور از مسیر زیر تیک گزینه “</a:t>
            </a:r>
            <a:r>
              <a:rPr lang="en-US" sz="1600" dirty="0">
                <a:cs typeface="B Nazanin" panose="00000400000000000000" pitchFamily="2" charset="-78"/>
              </a:rPr>
              <a:t>prevent saving change …</a:t>
            </a:r>
            <a:r>
              <a:rPr lang="fa-IR" sz="1600" dirty="0">
                <a:cs typeface="B Nazanin" panose="00000400000000000000" pitchFamily="2" charset="-78"/>
              </a:rPr>
              <a:t>" را بردارید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Tools ==&gt; Option ==&gt; Designers </a:t>
            </a:r>
            <a:r>
              <a:rPr lang="en-US" sz="1600" dirty="0">
                <a:cs typeface="B Nazanin" panose="00000400000000000000" pitchFamily="2" charset="-78"/>
                <a:sym typeface="Wingdings" panose="05000000000000000000" pitchFamily="2" charset="2"/>
              </a:rPr>
              <a:t>==&gt; □ Prevent saving change …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274081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دستورات کار با داده‌ها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DML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این دستورات برای کار با داده‌ها، دستکاری داده‌ها و بازیابی آنها مورد استفاده قرار می‌گیرد 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این دستورات عبارتند از : 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درج داده در جدول ( </a:t>
            </a:r>
            <a:r>
              <a:rPr lang="en-US" sz="1600" dirty="0">
                <a:cs typeface="B Nazanin" panose="00000400000000000000" pitchFamily="2" charset="-78"/>
              </a:rPr>
              <a:t>insert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ویرایش دادههای جدول ( </a:t>
            </a:r>
            <a:r>
              <a:rPr lang="en-US" sz="1600" dirty="0">
                <a:cs typeface="B Nazanin" panose="00000400000000000000" pitchFamily="2" charset="-78"/>
              </a:rPr>
              <a:t>update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حذف داده‌های جدول ( </a:t>
            </a:r>
            <a:r>
              <a:rPr lang="en-US" sz="1600" dirty="0">
                <a:cs typeface="B Nazanin" panose="00000400000000000000" pitchFamily="2" charset="-78"/>
              </a:rPr>
              <a:t>delete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بازیابی اطلاعات (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</p:txBody>
      </p:sp>
      <p:sp>
        <p:nvSpPr>
          <p:cNvPr id="12" name="Flowchart: Terminator 11">
            <a:hlinkClick r:id="rId5" action="ppaction://hlinksldjump"/>
            <a:extLst>
              <a:ext uri="{FF2B5EF4-FFF2-40B4-BE49-F238E27FC236}">
                <a16:creationId xmlns:a16="http://schemas.microsoft.com/office/drawing/2014/main" id="{3ED3B218-EECF-4B39-983B-47DA9DCED084}"/>
              </a:ext>
            </a:extLst>
          </p:cNvPr>
          <p:cNvSpPr/>
          <p:nvPr/>
        </p:nvSpPr>
        <p:spPr>
          <a:xfrm>
            <a:off x="7400800" y="3249411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درج داده در جدول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4" name="Flowchart: Terminator 13">
            <a:hlinkClick r:id="rId11" action="ppaction://hlinksldjump"/>
            <a:extLst>
              <a:ext uri="{FF2B5EF4-FFF2-40B4-BE49-F238E27FC236}">
                <a16:creationId xmlns:a16="http://schemas.microsoft.com/office/drawing/2014/main" id="{A524A33B-AEF2-447C-8790-F6DDB15AE577}"/>
              </a:ext>
            </a:extLst>
          </p:cNvPr>
          <p:cNvSpPr/>
          <p:nvPr/>
        </p:nvSpPr>
        <p:spPr>
          <a:xfrm>
            <a:off x="4963046" y="3249411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ویرایش داده‌ها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5" name="Flowchart: Terminator 14">
            <a:hlinkClick r:id="rId12" action="ppaction://hlinksldjump"/>
            <a:extLst>
              <a:ext uri="{FF2B5EF4-FFF2-40B4-BE49-F238E27FC236}">
                <a16:creationId xmlns:a16="http://schemas.microsoft.com/office/drawing/2014/main" id="{44D92072-926E-4519-BF1A-6246E05772B7}"/>
              </a:ext>
            </a:extLst>
          </p:cNvPr>
          <p:cNvSpPr/>
          <p:nvPr/>
        </p:nvSpPr>
        <p:spPr>
          <a:xfrm>
            <a:off x="2525292" y="3250876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حذف داده‌ها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5376323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2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درج داده در جدول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7" y="623499"/>
            <a:ext cx="11039061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برای درج داده در جدول از دستور </a:t>
            </a:r>
            <a:r>
              <a:rPr lang="en-US" sz="1600" b="1" dirty="0">
                <a:cs typeface="B Nazanin" panose="00000400000000000000" pitchFamily="2" charset="-78"/>
              </a:rPr>
              <a:t>insert</a:t>
            </a:r>
            <a:r>
              <a:rPr lang="fa-IR" sz="1600" b="1" dirty="0">
                <a:cs typeface="B Nazanin" panose="00000400000000000000" pitchFamily="2" charset="-78"/>
              </a:rPr>
              <a:t> استفاده می‌شود. این دستور را می‌توان در چهار حالت مختلف بکار برد :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حالت اول : </a:t>
            </a:r>
            <a:r>
              <a:rPr lang="fa-IR" sz="1600" dirty="0">
                <a:cs typeface="B Nazanin" panose="00000400000000000000" pitchFamily="2" charset="-78"/>
              </a:rPr>
              <a:t>فیلدهای جدول را به طور مستقیم مقداردهی کنیم : 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INSERT INTO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[ 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column01 , column02 , … </a:t>
            </a:r>
            <a:r>
              <a:rPr lang="en-US" sz="1400" dirty="0">
                <a:cs typeface="B Nazanin" panose="00000400000000000000" pitchFamily="2" charset="-78"/>
              </a:rPr>
              <a:t>) ]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VALUES 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value01 , value02 , …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  <a:endParaRPr lang="en-US" sz="1400" b="1" dirty="0">
              <a:cs typeface="B Nazanin" panose="00000400000000000000" pitchFamily="2" charset="-78"/>
            </a:endParaRPr>
          </a:p>
          <a:p>
            <a:pPr lvl="1" algn="r" rtl="1"/>
            <a:r>
              <a:rPr lang="fa-IR" sz="1400" b="1" dirty="0">
                <a:cs typeface="B Nazanin" panose="00000400000000000000" pitchFamily="2" charset="-78"/>
              </a:rPr>
              <a:t>نکته 1 : </a:t>
            </a:r>
            <a:r>
              <a:rPr lang="fa-IR" sz="1400" dirty="0">
                <a:cs typeface="B Nazanin" panose="00000400000000000000" pitchFamily="2" charset="-78"/>
              </a:rPr>
              <a:t>نوشتن نام ستون‌ها الزامی نیست مگر اینکه بخواهیم ترتیب ورود داده‌ها را تغییر دهیم و یا اینکه بخواهیم برخی فیلد‌ها را مقدار دهی کنیم. </a:t>
            </a:r>
          </a:p>
          <a:p>
            <a:pPr lvl="1" algn="r" rtl="1"/>
            <a:r>
              <a:rPr lang="fa-IR" sz="1400" b="1" dirty="0">
                <a:cs typeface="B Nazanin" panose="00000400000000000000" pitchFamily="2" charset="-78"/>
              </a:rPr>
              <a:t>نکته 2 : </a:t>
            </a:r>
            <a:r>
              <a:rPr lang="fa-IR" sz="1400" dirty="0">
                <a:cs typeface="B Nazanin" panose="00000400000000000000" pitchFamily="2" charset="-78"/>
              </a:rPr>
              <a:t>اگر نام ستونی قید نشود، ابتدا بررسی می‌شود که آیا مقدار پیش فرض دارد یا خیر. اگر فیلد مقدار پیش فرض داشته باشد با آن پر می‌شود و اگر مقدار پیش‌فرض نداشته باشد، بررسی میشود که آیا ستون </a:t>
            </a:r>
            <a:r>
              <a:rPr lang="en-US" sz="1400" dirty="0">
                <a:cs typeface="B Nazanin" panose="00000400000000000000" pitchFamily="2" charset="-78"/>
              </a:rPr>
              <a:t>allow null</a:t>
            </a:r>
            <a:r>
              <a:rPr lang="fa-IR" sz="1400" dirty="0">
                <a:cs typeface="B Nazanin" panose="00000400000000000000" pitchFamily="2" charset="-78"/>
              </a:rPr>
              <a:t> است یا </a:t>
            </a:r>
            <a:r>
              <a:rPr lang="en-US" sz="1400" dirty="0">
                <a:cs typeface="B Nazanin" panose="00000400000000000000" pitchFamily="2" charset="-78"/>
              </a:rPr>
              <a:t>not null</a:t>
            </a:r>
            <a:r>
              <a:rPr lang="fa-IR" sz="1400" dirty="0">
                <a:cs typeface="B Nazanin" panose="00000400000000000000" pitchFamily="2" charset="-78"/>
              </a:rPr>
              <a:t> . اگر </a:t>
            </a:r>
            <a:r>
              <a:rPr lang="en-US" sz="1400" dirty="0">
                <a:cs typeface="B Nazanin" panose="00000400000000000000" pitchFamily="2" charset="-78"/>
              </a:rPr>
              <a:t>allow null</a:t>
            </a:r>
            <a:r>
              <a:rPr lang="fa-IR" sz="1400" dirty="0">
                <a:cs typeface="B Nazanin" panose="00000400000000000000" pitchFamily="2" charset="-78"/>
              </a:rPr>
              <a:t> باشد مقدار </a:t>
            </a:r>
            <a:r>
              <a:rPr lang="en-US" sz="1400" dirty="0">
                <a:cs typeface="B Nazanin" panose="00000400000000000000" pitchFamily="2" charset="-78"/>
              </a:rPr>
              <a:t>null</a:t>
            </a:r>
            <a:r>
              <a:rPr lang="fa-IR" sz="1400" dirty="0">
                <a:cs typeface="B Nazanin" panose="00000400000000000000" pitchFamily="2" charset="-78"/>
              </a:rPr>
              <a:t> در آن قرار می‌گیرد و درغیراین‌صورت خطا رخ می‌دهد.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حالت دوم : </a:t>
            </a:r>
            <a:r>
              <a:rPr lang="fa-IR" sz="1600" dirty="0">
                <a:cs typeface="B Nazanin" panose="00000400000000000000" pitchFamily="2" charset="-78"/>
              </a:rPr>
              <a:t>در این حالت، ستون‌های جدول با مقادیر پیش‌فرض مقداردهی می‌شوند: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INSERT INTO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  DEFAULT VALUES</a:t>
            </a:r>
          </a:p>
          <a:p>
            <a:endParaRPr lang="en-US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400" b="1" dirty="0">
                <a:cs typeface="B Nazanin" panose="00000400000000000000" pitchFamily="2" charset="-78"/>
              </a:rPr>
              <a:t>نکته :</a:t>
            </a:r>
            <a:r>
              <a:rPr lang="fa-IR" sz="1400" dirty="0">
                <a:cs typeface="B Nazanin" panose="00000400000000000000" pitchFamily="2" charset="-78"/>
              </a:rPr>
              <a:t> این دستور به شرطی درست عمل می‌کند که تمامی فیلدها دارای مقدار پیش‌فرض باشند.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حالت سوم : </a:t>
            </a:r>
            <a:r>
              <a:rPr lang="fa-IR" sz="1600" dirty="0">
                <a:cs typeface="B Nazanin" panose="00000400000000000000" pitchFamily="2" charset="-78"/>
              </a:rPr>
              <a:t>در این حالت، مقادیر مورد نیاز برای درج در جدول از 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دریافت می‌شود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INSERT INTO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column01 , column02 , …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 …</a:t>
            </a:r>
          </a:p>
          <a:p>
            <a:pPr lvl="1" algn="r" rtl="1"/>
            <a:r>
              <a:rPr lang="fa-IR" sz="1400" b="1" dirty="0">
                <a:cs typeface="B Nazanin" panose="00000400000000000000" pitchFamily="2" charset="-78"/>
              </a:rPr>
              <a:t>نکته :</a:t>
            </a:r>
            <a:r>
              <a:rPr lang="fa-IR" sz="1400" dirty="0">
                <a:cs typeface="B Nazanin" panose="00000400000000000000" pitchFamily="2" charset="-78"/>
              </a:rPr>
              <a:t> در این حالت، باید خروجی </a:t>
            </a:r>
            <a:r>
              <a:rPr lang="en-US" sz="1400" dirty="0">
                <a:cs typeface="B Nazanin" panose="00000400000000000000" pitchFamily="2" charset="-78"/>
              </a:rPr>
              <a:t>select</a:t>
            </a:r>
            <a:r>
              <a:rPr lang="fa-IR" sz="1400" dirty="0">
                <a:cs typeface="B Nazanin" panose="00000400000000000000" pitchFamily="2" charset="-78"/>
              </a:rPr>
              <a:t> از نظر نوع، تعداد و ترتیب فیلد‌ها با ستون‌های موجود در </a:t>
            </a:r>
            <a:r>
              <a:rPr lang="en-US" sz="1400" dirty="0">
                <a:cs typeface="B Nazanin" panose="00000400000000000000" pitchFamily="2" charset="-78"/>
              </a:rPr>
              <a:t>insert</a:t>
            </a:r>
            <a:r>
              <a:rPr lang="fa-IR" sz="1400" dirty="0">
                <a:cs typeface="B Nazanin" panose="00000400000000000000" pitchFamily="2" charset="-78"/>
              </a:rPr>
              <a:t> متناسب باشد.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حالت چهارم : </a:t>
            </a:r>
            <a:r>
              <a:rPr lang="fa-IR" sz="1600" dirty="0">
                <a:cs typeface="B Nazanin" panose="00000400000000000000" pitchFamily="2" charset="-78"/>
              </a:rPr>
              <a:t>در این حالت، مقادی مورد نیاز جهت درج در جدول با اجرای یک روال ( </a:t>
            </a:r>
            <a:r>
              <a:rPr lang="en-US" sz="1600" dirty="0">
                <a:cs typeface="B Nazanin" panose="00000400000000000000" pitchFamily="2" charset="-78"/>
              </a:rPr>
              <a:t>procedure</a:t>
            </a:r>
            <a:r>
              <a:rPr lang="fa-IR" sz="1600" dirty="0">
                <a:cs typeface="B Nazanin" panose="00000400000000000000" pitchFamily="2" charset="-78"/>
              </a:rPr>
              <a:t> ) بدست می‌آید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INSERT INTO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column01 , column02 , …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EXECUTE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procedure_name</a:t>
            </a:r>
          </a:p>
          <a:p>
            <a:pPr lvl="1" algn="r" rtl="1"/>
            <a:r>
              <a:rPr lang="fa-IR" sz="1400" b="1" dirty="0">
                <a:cs typeface="B Nazanin" panose="00000400000000000000" pitchFamily="2" charset="-78"/>
              </a:rPr>
              <a:t>نکته :</a:t>
            </a:r>
            <a:r>
              <a:rPr lang="fa-IR" sz="1400" dirty="0">
                <a:cs typeface="B Nazanin" panose="00000400000000000000" pitchFamily="2" charset="-78"/>
              </a:rPr>
              <a:t> در این حالت، باید خروجی </a:t>
            </a:r>
            <a:r>
              <a:rPr lang="en-US" sz="1400" dirty="0">
                <a:cs typeface="B Nazanin" panose="00000400000000000000" pitchFamily="2" charset="-78"/>
              </a:rPr>
              <a:t>procedure</a:t>
            </a:r>
            <a:r>
              <a:rPr lang="fa-IR" sz="1400" dirty="0">
                <a:cs typeface="B Nazanin" panose="00000400000000000000" pitchFamily="2" charset="-78"/>
              </a:rPr>
              <a:t> از نظر نوع، تعداد و ترتیب فیلد‌ها با ستون‌های موجود در </a:t>
            </a:r>
            <a:r>
              <a:rPr lang="en-US" sz="1400" dirty="0">
                <a:cs typeface="B Nazanin" panose="00000400000000000000" pitchFamily="2" charset="-78"/>
              </a:rPr>
              <a:t>insert</a:t>
            </a:r>
            <a:r>
              <a:rPr lang="fa-IR" sz="1400" dirty="0">
                <a:cs typeface="B Nazanin" panose="00000400000000000000" pitchFamily="2" charset="-78"/>
              </a:rPr>
              <a:t> متناسب باشد. 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9E6B9EA6-F7F1-420F-9FED-977F741A435D}"/>
              </a:ext>
            </a:extLst>
          </p:cNvPr>
          <p:cNvSpPr/>
          <p:nvPr/>
        </p:nvSpPr>
        <p:spPr>
          <a:xfrm>
            <a:off x="5589235" y="5805227"/>
            <a:ext cx="1053283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مثال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7432028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درج داده در جدول - مثال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30F691-C351-4204-899A-A033624398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091" y="2044873"/>
            <a:ext cx="3763564" cy="2140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D446C1-96F0-4247-8BCD-61F734152D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4089" y="2044874"/>
            <a:ext cx="5156797" cy="2140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38829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ویرایش داده‌های جدول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ویرایش و اصلاح داده‌های موجود در جدول از دستور </a:t>
            </a:r>
            <a:r>
              <a:rPr lang="en-US" sz="1600" dirty="0">
                <a:cs typeface="B Nazanin" panose="00000400000000000000" pitchFamily="2" charset="-78"/>
              </a:rPr>
              <a:t>update</a:t>
            </a:r>
            <a:r>
              <a:rPr lang="fa-IR" sz="1600" dirty="0">
                <a:cs typeface="B Nazanin" panose="00000400000000000000" pitchFamily="2" charset="-78"/>
              </a:rPr>
              <a:t> استفاده می‌شود : </a:t>
            </a:r>
            <a:endParaRPr lang="en-US" sz="1600" dirty="0">
              <a:cs typeface="B Nazanin" panose="00000400000000000000" pitchFamily="2" charset="-78"/>
            </a:endParaRP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UPDATE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column_name01 </a:t>
            </a:r>
            <a:r>
              <a:rPr lang="en-US" sz="1400" dirty="0">
                <a:cs typeface="B Nazanin" panose="00000400000000000000" pitchFamily="2" charset="-78"/>
              </a:rPr>
              <a:t>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value01</a:t>
            </a:r>
            <a:r>
              <a:rPr lang="en-US" sz="1400" dirty="0">
                <a:cs typeface="B Nazanin" panose="00000400000000000000" pitchFamily="2" charset="-78"/>
              </a:rPr>
              <a:t> , …</a:t>
            </a:r>
          </a:p>
          <a:p>
            <a:r>
              <a:rPr lang="en-US" sz="1400" dirty="0">
                <a:cs typeface="B Nazanin" panose="00000400000000000000" pitchFamily="2" charset="-78"/>
              </a:rPr>
              <a:t>[WHERE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condition01 , condition02 , … </a:t>
            </a:r>
            <a:r>
              <a:rPr lang="en-US" sz="1400" dirty="0">
                <a:cs typeface="B Nazanin" panose="00000400000000000000" pitchFamily="2" charset="-78"/>
              </a:rPr>
              <a:t> ]</a:t>
            </a:r>
            <a:endParaRPr lang="en-US" sz="1400" b="1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نکته 1 : </a:t>
            </a:r>
            <a:r>
              <a:rPr lang="fa-IR" sz="1600" dirty="0">
                <a:cs typeface="B Nazanin" panose="00000400000000000000" pitchFamily="2" charset="-78"/>
              </a:rPr>
              <a:t>اگر قسمت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را نداشته باشیم و شرطی را اعمال نکنیم، تغییرات روی تمام رکوردهای جدول صورت خواهد گرفت.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یک واحد به تعداد دانشجویان رشته "فناوری اطلاعات" اضافه می‌کنیم :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UPDATE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 = stcount + 1</a:t>
            </a:r>
          </a:p>
          <a:p>
            <a:r>
              <a:rPr lang="en-US" sz="1400" dirty="0">
                <a:cs typeface="B Nazanin" panose="00000400000000000000" pitchFamily="2" charset="-78"/>
              </a:rPr>
              <a:t>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mname = N’ 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فناوری اطلاعات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en-US" sz="1400" b="1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en-US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نکته 2 : </a:t>
            </a:r>
            <a:r>
              <a:rPr lang="fa-IR" sz="1600" dirty="0">
                <a:cs typeface="B Nazanin" panose="00000400000000000000" pitchFamily="2" charset="-78"/>
              </a:rPr>
              <a:t>می‌توان رکوردهای تغییریافته را مشاهد کرد. این کار با استفاده از </a:t>
            </a:r>
            <a:r>
              <a:rPr lang="en-US" sz="1600" dirty="0">
                <a:cs typeface="B Nazanin" panose="00000400000000000000" pitchFamily="2" charset="-78"/>
              </a:rPr>
              <a:t>output</a:t>
            </a:r>
            <a:r>
              <a:rPr lang="fa-IR" sz="1600" dirty="0">
                <a:cs typeface="B Nazanin" panose="00000400000000000000" pitchFamily="2" charset="-78"/>
              </a:rPr>
              <a:t> انجام می‌شود. </a:t>
            </a:r>
            <a:r>
              <a:rPr lang="en-US" sz="1600" dirty="0">
                <a:cs typeface="B Nazanin" panose="00000400000000000000" pitchFamily="2" charset="-78"/>
              </a:rPr>
              <a:t>output</a:t>
            </a:r>
            <a:r>
              <a:rPr lang="fa-IR" sz="1600" dirty="0">
                <a:cs typeface="B Nazanin" panose="00000400000000000000" pitchFamily="2" charset="-78"/>
              </a:rPr>
              <a:t> بعد از </a:t>
            </a:r>
            <a:r>
              <a:rPr lang="en-US" sz="1600" dirty="0">
                <a:cs typeface="B Nazanin" panose="00000400000000000000" pitchFamily="2" charset="-78"/>
              </a:rPr>
              <a:t>set</a:t>
            </a:r>
            <a:r>
              <a:rPr lang="fa-IR" sz="1600" dirty="0">
                <a:cs typeface="B Nazanin" panose="00000400000000000000" pitchFamily="2" charset="-78"/>
              </a:rPr>
              <a:t> و قبل از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قرار می‌گیرد :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OUTPUT inserted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r>
              <a:rPr lang="en-US" sz="1400" dirty="0">
                <a:cs typeface="B Nazanin" panose="00000400000000000000" pitchFamily="2" charset="-78"/>
              </a:rPr>
              <a:t>==&gt; </a:t>
            </a:r>
            <a:r>
              <a:rPr lang="fa-IR" sz="1400" dirty="0">
                <a:cs typeface="B Nazanin" panose="00000400000000000000" pitchFamily="2" charset="-78"/>
              </a:rPr>
              <a:t>مقادیر فیلد پس از ویرایش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OUTPUT deleted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r>
              <a:rPr lang="en-US" sz="1400" dirty="0">
                <a:cs typeface="B Nazanin" panose="00000400000000000000" pitchFamily="2" charset="-78"/>
              </a:rPr>
              <a:t>==&gt; </a:t>
            </a:r>
            <a:r>
              <a:rPr lang="fa-IR" sz="1400" dirty="0">
                <a:cs typeface="B Nazanin" panose="00000400000000000000" pitchFamily="2" charset="-78"/>
              </a:rPr>
              <a:t>مقادیر فیلد پیش از ویرایش</a:t>
            </a:r>
          </a:p>
          <a:p>
            <a:pPr algn="l"/>
            <a:endParaRPr lang="en-US" sz="1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نکته 3 : </a:t>
            </a:r>
            <a:r>
              <a:rPr lang="fa-IR" sz="1600" dirty="0">
                <a:cs typeface="B Nazanin" panose="00000400000000000000" pitchFamily="2" charset="-78"/>
              </a:rPr>
              <a:t>ممکن است شرط موجود در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مربوط به جدول دیگری باشد. در این صورت، دو روش وجود دارد 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روش اول : نوشتن </a:t>
            </a:r>
            <a:r>
              <a:rPr lang="en-US" sz="1600" dirty="0">
                <a:cs typeface="B Nazanin" panose="00000400000000000000" pitchFamily="2" charset="-78"/>
              </a:rPr>
              <a:t>sub query</a:t>
            </a:r>
            <a:r>
              <a:rPr lang="fa-IR" sz="1600" dirty="0">
                <a:cs typeface="B Nazanin" panose="00000400000000000000" pitchFamily="2" charset="-78"/>
              </a:rPr>
              <a:t> مقابل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روش دوم : استفاده از پیوند جداول ( </a:t>
            </a:r>
            <a:r>
              <a:rPr lang="en-US" sz="1600" dirty="0">
                <a:cs typeface="B Nazanin" panose="00000400000000000000" pitchFamily="2" charset="-78"/>
              </a:rPr>
              <a:t>join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b="1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نکته 4 : </a:t>
            </a:r>
            <a:r>
              <a:rPr lang="fa-IR" sz="1600" dirty="0">
                <a:cs typeface="B Nazanin" panose="00000400000000000000" pitchFamily="2" charset="-78"/>
              </a:rPr>
              <a:t>می‌توان در قسمت </a:t>
            </a:r>
            <a:r>
              <a:rPr lang="en-US" sz="1600" dirty="0">
                <a:cs typeface="B Nazanin" panose="00000400000000000000" pitchFamily="2" charset="-78"/>
              </a:rPr>
              <a:t>set</a:t>
            </a:r>
            <a:r>
              <a:rPr lang="fa-IR" sz="1600" dirty="0">
                <a:cs typeface="B Nazanin" panose="00000400000000000000" pitchFamily="2" charset="-78"/>
              </a:rPr>
              <a:t> نیز از </a:t>
            </a:r>
            <a:r>
              <a:rPr lang="en-US" sz="1600" dirty="0">
                <a:cs typeface="B Nazanin" panose="00000400000000000000" pitchFamily="2" charset="-78"/>
              </a:rPr>
              <a:t>sub query</a:t>
            </a:r>
            <a:r>
              <a:rPr lang="fa-IR" sz="1600" dirty="0">
                <a:cs typeface="B Nazanin" panose="00000400000000000000" pitchFamily="2" charset="-78"/>
              </a:rPr>
              <a:t> استفاده کرد. </a:t>
            </a: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B98C0D3E-A102-43F9-9CE0-D0DDB019360C}"/>
              </a:ext>
            </a:extLst>
          </p:cNvPr>
          <p:cNvSpPr/>
          <p:nvPr/>
        </p:nvSpPr>
        <p:spPr>
          <a:xfrm>
            <a:off x="5589235" y="5805227"/>
            <a:ext cx="1053283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مثال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7460446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ویرایش داده‌های جدول - مثال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تعداد دانشجویان رشته‌هایی که تعداد دانشجوی آنها صفر است یک واحد اضافه کند.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UPDATE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 = stcount + 1</a:t>
            </a:r>
          </a:p>
          <a:p>
            <a:r>
              <a:rPr lang="en-US" sz="1400" dirty="0">
                <a:cs typeface="B Nazanin" panose="00000400000000000000" pitchFamily="2" charset="-78"/>
              </a:rPr>
              <a:t>OUTPUT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400" dirty="0">
                <a:cs typeface="B Nazanin" panose="00000400000000000000" pitchFamily="2" charset="-78"/>
              </a:rPr>
              <a:t>inserted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. mname , </a:t>
            </a:r>
            <a:r>
              <a:rPr lang="en-US" sz="1400" dirty="0">
                <a:cs typeface="B Nazanin" panose="00000400000000000000" pitchFamily="2" charset="-78"/>
              </a:rPr>
              <a:t>deleted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. Stcount  </a:t>
            </a:r>
            <a:r>
              <a:rPr lang="en-US" sz="1400" dirty="0">
                <a:cs typeface="B Nazanin" panose="00000400000000000000" pitchFamily="2" charset="-78"/>
              </a:rPr>
              <a:t>as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‘Before’ , </a:t>
            </a:r>
            <a:r>
              <a:rPr lang="en-US" sz="1400" dirty="0">
                <a:cs typeface="B Nazanin" panose="00000400000000000000" pitchFamily="2" charset="-78"/>
              </a:rPr>
              <a:t>inserted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. Stcount  </a:t>
            </a:r>
            <a:r>
              <a:rPr lang="en-US" sz="1400" dirty="0">
                <a:cs typeface="B Nazanin" panose="00000400000000000000" pitchFamily="2" charset="-78"/>
              </a:rPr>
              <a:t>as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‘After’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 = 0</a:t>
            </a:r>
            <a:endParaRPr lang="en-US" sz="1400" b="1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en-US" sz="1600" b="1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قیمت کالاهایی که در نام مدل آنها کلمه </a:t>
            </a:r>
            <a:r>
              <a:rPr lang="en-US" sz="1600" dirty="0">
                <a:cs typeface="B Nazanin" panose="00000400000000000000" pitchFamily="2" charset="-78"/>
              </a:rPr>
              <a:t>Bike</a:t>
            </a:r>
            <a:r>
              <a:rPr lang="fa-IR" sz="1600" dirty="0">
                <a:cs typeface="B Nazanin" panose="00000400000000000000" pitchFamily="2" charset="-78"/>
              </a:rPr>
              <a:t> وجود دارد، 10 درصد افزایش یابد. 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endParaRPr lang="en-US" sz="1600" dirty="0">
              <a:cs typeface="B Nazanin" panose="00000400000000000000" pitchFamily="2" charset="-78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روش اول : نوشت </a:t>
            </a:r>
            <a:r>
              <a:rPr lang="en-US" sz="1600" dirty="0">
                <a:cs typeface="B Nazanin" panose="00000400000000000000" pitchFamily="2" charset="-78"/>
              </a:rPr>
              <a:t>sub query</a:t>
            </a:r>
            <a:r>
              <a:rPr lang="fa-IR" sz="1600" dirty="0">
                <a:cs typeface="B Nazanin" panose="00000400000000000000" pitchFamily="2" charset="-78"/>
              </a:rPr>
              <a:t> مقابل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UPDATE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product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price = price * 1.1</a:t>
            </a:r>
          </a:p>
          <a:p>
            <a:r>
              <a:rPr lang="en-US" sz="1400" dirty="0">
                <a:cs typeface="B Nazanin" panose="00000400000000000000" pitchFamily="2" charset="-78"/>
              </a:rPr>
              <a:t>OUTPUT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400" dirty="0">
                <a:cs typeface="B Nazanin" panose="00000400000000000000" pitchFamily="2" charset="-78"/>
              </a:rPr>
              <a:t>inserted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. name , </a:t>
            </a:r>
            <a:r>
              <a:rPr lang="en-US" sz="1400" dirty="0">
                <a:cs typeface="B Nazanin" panose="00000400000000000000" pitchFamily="2" charset="-78"/>
              </a:rPr>
              <a:t>deleted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. price  </a:t>
            </a:r>
            <a:r>
              <a:rPr lang="en-US" sz="1400" dirty="0">
                <a:cs typeface="B Nazanin" panose="00000400000000000000" pitchFamily="2" charset="-78"/>
              </a:rPr>
              <a:t>as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‘Before’ , </a:t>
            </a:r>
            <a:r>
              <a:rPr lang="en-US" sz="1400" dirty="0">
                <a:cs typeface="B Nazanin" panose="00000400000000000000" pitchFamily="2" charset="-78"/>
              </a:rPr>
              <a:t>inserted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. price  </a:t>
            </a:r>
            <a:r>
              <a:rPr lang="en-US" sz="1400" dirty="0">
                <a:cs typeface="B Nazanin" panose="00000400000000000000" pitchFamily="2" charset="-78"/>
              </a:rPr>
              <a:t>as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‘After’ 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en-US" sz="1600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روش دوم : استاده از </a:t>
            </a:r>
            <a:r>
              <a:rPr lang="en-US" sz="1600" dirty="0">
                <a:cs typeface="B Nazanin" panose="00000400000000000000" pitchFamily="2" charset="-78"/>
              </a:rPr>
              <a:t>join</a:t>
            </a:r>
            <a:r>
              <a:rPr lang="fa-IR" sz="1600" dirty="0">
                <a:cs typeface="B Nazanin" panose="00000400000000000000" pitchFamily="2" charset="-78"/>
              </a:rPr>
              <a:t> :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UPDATE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product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price = price * 1.1</a:t>
            </a:r>
          </a:p>
          <a:p>
            <a:r>
              <a:rPr lang="en-US" sz="1400" dirty="0">
                <a:cs typeface="B Nazanin" panose="00000400000000000000" pitchFamily="2" charset="-78"/>
              </a:rPr>
              <a:t>FROM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product </a:t>
            </a:r>
            <a:r>
              <a:rPr lang="en-US" sz="1400" dirty="0">
                <a:cs typeface="B Nazanin" panose="00000400000000000000" pitchFamily="2" charset="-78"/>
              </a:rPr>
              <a:t>as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P</a:t>
            </a:r>
          </a:p>
          <a:p>
            <a:r>
              <a:rPr lang="en-US" sz="1400" dirty="0">
                <a:cs typeface="B Nazanin" panose="00000400000000000000" pitchFamily="2" charset="-78"/>
              </a:rPr>
              <a:t>INNER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400" dirty="0">
                <a:cs typeface="B Nazanin" panose="00000400000000000000" pitchFamily="2" charset="-78"/>
              </a:rPr>
              <a:t>JOIN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productmodel </a:t>
            </a:r>
            <a:r>
              <a:rPr lang="en-US" sz="1400" dirty="0">
                <a:cs typeface="B Nazanin" panose="00000400000000000000" pitchFamily="2" charset="-78"/>
              </a:rPr>
              <a:t>as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PM</a:t>
            </a:r>
          </a:p>
          <a:p>
            <a:r>
              <a:rPr lang="en-US" sz="1400" dirty="0">
                <a:cs typeface="B Nazanin" panose="00000400000000000000" pitchFamily="2" charset="-78"/>
              </a:rPr>
              <a:t>ON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P . productmodelID = PM . productmodelID</a:t>
            </a:r>
          </a:p>
          <a:p>
            <a:r>
              <a:rPr lang="en-US" sz="1400" dirty="0">
                <a:cs typeface="B Nazanin" panose="00000400000000000000" pitchFamily="2" charset="-78"/>
              </a:rPr>
              <a:t>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PM . name </a:t>
            </a:r>
            <a:r>
              <a:rPr lang="en-US" sz="1400" dirty="0">
                <a:cs typeface="B Nazanin" panose="00000400000000000000" pitchFamily="2" charset="-78"/>
              </a:rPr>
              <a:t> LIKE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‘%Bike%’ 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190677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35828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زبان پرس‌وجوی ساخت یافته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SQL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BC9436-2EB0-482D-8DD8-4161101F315E}"/>
              </a:ext>
            </a:extLst>
          </p:cNvPr>
          <p:cNvSpPr txBox="1"/>
          <p:nvPr/>
        </p:nvSpPr>
        <p:spPr>
          <a:xfrm>
            <a:off x="596347" y="710720"/>
            <a:ext cx="1103906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پیاده‏سازی طراحی منطقی انجام شده در یک سیستم مدیریت پایگاه داده‏ها نیاز به یک زبان پایگاهی داریم.</a:t>
            </a: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زبان </a:t>
            </a:r>
            <a:r>
              <a:rPr lang="en-US" sz="1600" dirty="0">
                <a:cs typeface="B Nazanin" panose="00000400000000000000" pitchFamily="2" charset="-78"/>
              </a:rPr>
              <a:t>SQL </a:t>
            </a:r>
            <a:r>
              <a:rPr lang="fa-IR" sz="1600" dirty="0">
                <a:cs typeface="B Nazanin" panose="00000400000000000000" pitchFamily="2" charset="-78"/>
              </a:rPr>
              <a:t> ( زبان پرس‌وجوی ساخت یافته ) ، زبان استاندارد انجام عملیات پایگاهی در پایگاه‌های داده رابطه‏ای (از دیدگاه کاربردی: جدولی) است.</a:t>
            </a: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endParaRPr lang="fa-IR" sz="1600" b="1" dirty="0">
              <a:cs typeface="B Nazanin" panose="00000400000000000000" pitchFamily="2" charset="-78"/>
            </a:endParaRP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دستورات زبان </a:t>
            </a:r>
            <a:r>
              <a:rPr lang="en-US" sz="1600" b="1" dirty="0">
                <a:cs typeface="B Nazanin" panose="00000400000000000000" pitchFamily="2" charset="-78"/>
              </a:rPr>
              <a:t>SQL</a:t>
            </a:r>
            <a:r>
              <a:rPr lang="fa-IR" sz="1600" b="1" dirty="0">
                <a:cs typeface="B Nazanin" panose="00000400000000000000" pitchFamily="2" charset="-78"/>
              </a:rPr>
              <a:t> به سه دسته کلی تقسیم می‌شوند : 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زبان تعریف داده ( </a:t>
            </a:r>
            <a:r>
              <a:rPr lang="en-US" sz="1600" dirty="0">
                <a:cs typeface="B Nazanin" panose="00000400000000000000" pitchFamily="2" charset="-78"/>
              </a:rPr>
              <a:t>DDL – Data Definition Language</a:t>
            </a:r>
            <a:r>
              <a:rPr lang="fa-IR" sz="1600" dirty="0">
                <a:cs typeface="B Nazanin" panose="00000400000000000000" pitchFamily="2" charset="-78"/>
              </a:rPr>
              <a:t> ) : </a:t>
            </a:r>
          </a:p>
          <a:p>
            <a:pPr marL="1200150" lvl="2" indent="-285750" algn="just" rtl="1">
              <a:buFont typeface="Wingdings" panose="05000000000000000000" pitchFamily="2" charset="2"/>
              <a:buChar char="q"/>
            </a:pPr>
            <a:r>
              <a:rPr lang="fa-IR" sz="1600" dirty="0">
                <a:cs typeface="B Nazanin" panose="00000400000000000000" pitchFamily="2" charset="-78"/>
              </a:rPr>
              <a:t>این دستورات برای ایجاد، ویرایش و حذف ساختارهای مورد نیاز بکار می‌روند : </a:t>
            </a:r>
            <a:r>
              <a:rPr lang="en-US" sz="1600" dirty="0">
                <a:cs typeface="B Nazanin" panose="00000400000000000000" pitchFamily="2" charset="-78"/>
              </a:rPr>
              <a:t>Create , Alter , Drop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زبان دستکاری داده‌ها ( </a:t>
            </a:r>
            <a:r>
              <a:rPr lang="en-US" sz="1600" dirty="0">
                <a:cs typeface="B Nazanin" panose="00000400000000000000" pitchFamily="2" charset="-78"/>
              </a:rPr>
              <a:t>DML – Data Manipulation Language</a:t>
            </a:r>
            <a:r>
              <a:rPr lang="fa-IR" sz="1600" dirty="0">
                <a:cs typeface="B Nazanin" panose="00000400000000000000" pitchFamily="2" charset="-78"/>
              </a:rPr>
              <a:t> ) : </a:t>
            </a:r>
          </a:p>
          <a:p>
            <a:pPr marL="1200150" lvl="2" indent="-285750" algn="just" rtl="1">
              <a:buFont typeface="Wingdings" panose="05000000000000000000" pitchFamily="2" charset="2"/>
              <a:buChar char="q"/>
            </a:pPr>
            <a:r>
              <a:rPr lang="fa-IR" sz="1600" dirty="0">
                <a:cs typeface="B Nazanin" panose="00000400000000000000" pitchFamily="2" charset="-78"/>
              </a:rPr>
              <a:t>این دستورات برای کار با داده‌ها و عملیاتی نظیر درج، ویرایش، حذف و همچنین بازیابی داده‌ها استفاده می‌شوند : </a:t>
            </a:r>
            <a:r>
              <a:rPr lang="en-US" sz="1600" dirty="0">
                <a:cs typeface="B Nazanin" panose="00000400000000000000" pitchFamily="2" charset="-78"/>
              </a:rPr>
              <a:t>Insert , Update , Delete , Select</a:t>
            </a:r>
            <a:endParaRPr lang="fa-IR" sz="1600" dirty="0">
              <a:cs typeface="B 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زبان کنترل داده‌ها ( </a:t>
            </a:r>
            <a:r>
              <a:rPr lang="en-US" sz="1600" dirty="0">
                <a:cs typeface="B Nazanin" panose="00000400000000000000" pitchFamily="2" charset="-78"/>
              </a:rPr>
              <a:t>DCL – Data Control Language</a:t>
            </a:r>
            <a:r>
              <a:rPr lang="fa-IR" sz="1600" dirty="0">
                <a:cs typeface="B Nazanin" panose="00000400000000000000" pitchFamily="2" charset="-78"/>
              </a:rPr>
              <a:t> ) :</a:t>
            </a:r>
          </a:p>
          <a:p>
            <a:pPr marL="1200150" lvl="2" indent="-285750" algn="just" rtl="1">
              <a:buFont typeface="Wingdings" panose="05000000000000000000" pitchFamily="2" charset="2"/>
              <a:buChar char="q"/>
            </a:pPr>
            <a:r>
              <a:rPr lang="fa-IR" sz="1600" dirty="0">
                <a:cs typeface="B Nazanin" panose="00000400000000000000" pitchFamily="2" charset="-78"/>
              </a:rPr>
              <a:t>این دستورات برای کنترل دسترسی کاربران به پایگاه داده و داده‌ها استفاده می‌شوند : </a:t>
            </a:r>
            <a:r>
              <a:rPr lang="en-US" sz="1600" dirty="0">
                <a:cs typeface="B Nazanin" panose="00000400000000000000" pitchFamily="2" charset="-78"/>
              </a:rPr>
              <a:t>Grant , Deny , Revoke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انجام مکرر عملیات و دسترسی به دستورات </a:t>
            </a:r>
            <a:r>
              <a:rPr lang="en-US" sz="1600" dirty="0">
                <a:cs typeface="B Nazanin" panose="00000400000000000000" pitchFamily="2" charset="-78"/>
              </a:rPr>
              <a:t>SQL</a:t>
            </a:r>
            <a:r>
              <a:rPr lang="fa-IR" sz="1600" dirty="0">
                <a:cs typeface="B Nazanin" panose="00000400000000000000" pitchFamily="2" charset="-78"/>
              </a:rPr>
              <a:t> از طریق محیط برنامه نویسی می‌توان دستورات را در قالب یکسری ساختارها قرار داد. این ساختارها عبارتند از 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cs typeface="B Nazanin" panose="00000400000000000000" pitchFamily="2" charset="-78"/>
              </a:rPr>
              <a:t>View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cs typeface="B Nazanin" panose="00000400000000000000" pitchFamily="2" charset="-78"/>
              </a:rPr>
              <a:t>Function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cs typeface="B Nazanin" panose="00000400000000000000" pitchFamily="2" charset="-78"/>
              </a:rPr>
              <a:t>Stored Procedure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cs typeface="B Nazanin" panose="00000400000000000000" pitchFamily="2" charset="-78"/>
              </a:rPr>
              <a:t>Trigger</a:t>
            </a: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با ایجاد تراکنش و اجرای دستورات در  قالب تراکنش‌ها می‌توان جامعیت داده‌ها را تضمین کرد.</a:t>
            </a:r>
          </a:p>
        </p:txBody>
      </p:sp>
    </p:spTree>
    <p:extLst>
      <p:ext uri="{BB962C8B-B14F-4D97-AF65-F5344CB8AC3E}">
        <p14:creationId xmlns:p14="http://schemas.microsoft.com/office/powerpoint/2010/main" val="186126680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حذف داده‌ها از جدول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حذف رکورد یا رکوردهای جدول می‌توان از دستور </a:t>
            </a:r>
            <a:r>
              <a:rPr lang="en-US" sz="1600" dirty="0">
                <a:cs typeface="B Nazanin" panose="00000400000000000000" pitchFamily="2" charset="-78"/>
              </a:rPr>
              <a:t>delete</a:t>
            </a:r>
            <a:r>
              <a:rPr lang="fa-IR" sz="1600" dirty="0">
                <a:cs typeface="B Nazanin" panose="00000400000000000000" pitchFamily="2" charset="-78"/>
              </a:rPr>
              <a:t> استفاده کرد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USE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DELETE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[WHERE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condition01 , condition02 , … </a:t>
            </a:r>
            <a:r>
              <a:rPr lang="en-US" sz="1600" dirty="0">
                <a:cs typeface="B Nazanin" panose="00000400000000000000" pitchFamily="2" charset="-78"/>
              </a:rPr>
              <a:t> ]</a:t>
            </a:r>
            <a:endParaRPr lang="en-US" sz="1600" b="1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نکته 1 : </a:t>
            </a:r>
            <a:r>
              <a:rPr lang="fa-IR" sz="1600" dirty="0">
                <a:cs typeface="B Nazanin" panose="00000400000000000000" pitchFamily="2" charset="-78"/>
              </a:rPr>
              <a:t>اگر شرطی اعمال نکنیم تمام سطرهای جدول حذف می‌شود. </a:t>
            </a:r>
            <a:endParaRPr lang="en-US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نکته 2 : </a:t>
            </a:r>
            <a:r>
              <a:rPr lang="fa-IR" sz="1600" dirty="0">
                <a:cs typeface="B Nazanin" panose="00000400000000000000" pitchFamily="2" charset="-78"/>
              </a:rPr>
              <a:t>برای مشاهده رکوردهای حذف شده می‌توان از </a:t>
            </a:r>
            <a:r>
              <a:rPr lang="en-US" sz="1600" dirty="0">
                <a:cs typeface="B Nazanin" panose="00000400000000000000" pitchFamily="2" charset="-78"/>
              </a:rPr>
              <a:t>output</a:t>
            </a:r>
            <a:r>
              <a:rPr lang="fa-IR" sz="1600" dirty="0">
                <a:cs typeface="B Nazanin" panose="00000400000000000000" pitchFamily="2" charset="-78"/>
              </a:rPr>
              <a:t> استفاده کرد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OUTPUT deleted 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en-US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نکته 3 </a:t>
            </a:r>
            <a:r>
              <a:rPr lang="fa-IR" sz="1600" dirty="0">
                <a:cs typeface="B Nazanin" panose="00000400000000000000" pitchFamily="2" charset="-78"/>
              </a:rPr>
              <a:t>: در صورت نیاز می‌توان همانند </a:t>
            </a:r>
            <a:r>
              <a:rPr lang="en-US" sz="1600" dirty="0">
                <a:cs typeface="B Nazanin" panose="00000400000000000000" pitchFamily="2" charset="-78"/>
              </a:rPr>
              <a:t>update</a:t>
            </a:r>
            <a:r>
              <a:rPr lang="fa-IR" sz="1600" dirty="0">
                <a:cs typeface="B Nazanin" panose="00000400000000000000" pitchFamily="2" charset="-78"/>
              </a:rPr>
              <a:t> ، در </a:t>
            </a:r>
            <a:r>
              <a:rPr lang="en-US" sz="1600" dirty="0">
                <a:cs typeface="B Nazanin" panose="00000400000000000000" pitchFamily="2" charset="-78"/>
              </a:rPr>
              <a:t>delete</a:t>
            </a:r>
            <a:r>
              <a:rPr lang="fa-IR" sz="1600" dirty="0">
                <a:cs typeface="B Nazanin" panose="00000400000000000000" pitchFamily="2" charset="-78"/>
              </a:rPr>
              <a:t> نیز از </a:t>
            </a:r>
            <a:r>
              <a:rPr lang="en-US" sz="1600" dirty="0">
                <a:cs typeface="B Nazanin" panose="00000400000000000000" pitchFamily="2" charset="-78"/>
              </a:rPr>
              <a:t>sub query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join</a:t>
            </a:r>
            <a:r>
              <a:rPr lang="fa-IR" sz="1600" dirty="0">
                <a:cs typeface="B Nazanin" panose="00000400000000000000" pitchFamily="2" charset="-78"/>
              </a:rPr>
              <a:t> استفاده کرد. </a:t>
            </a:r>
          </a:p>
        </p:txBody>
      </p:sp>
    </p:spTree>
    <p:extLst>
      <p:ext uri="{BB962C8B-B14F-4D97-AF65-F5344CB8AC3E}">
        <p14:creationId xmlns:p14="http://schemas.microsoft.com/office/powerpoint/2010/main" val="194033904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دستورات کنترل داده‌ها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DCL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صفت </a:t>
            </a:r>
          </a:p>
        </p:txBody>
      </p:sp>
    </p:spTree>
    <p:extLst>
      <p:ext uri="{BB962C8B-B14F-4D97-AF65-F5344CB8AC3E}">
        <p14:creationId xmlns:p14="http://schemas.microsoft.com/office/powerpoint/2010/main" val="309436421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برای بازیابی اطلاعات از جداول پایگاه داده، از 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استفاده می‌شود .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فرم کلی 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به صورت زیر است : 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SELECT &lt;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clause</a:t>
            </a:r>
            <a:r>
              <a:rPr lang="en-US" sz="1600" dirty="0">
                <a:cs typeface="B Nazanin" panose="00000400000000000000" pitchFamily="2" charset="-78"/>
              </a:rPr>
              <a:t>&gt;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&lt;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clause</a:t>
            </a:r>
            <a:r>
              <a:rPr lang="en-US" sz="1600" dirty="0">
                <a:cs typeface="B Nazanin" panose="00000400000000000000" pitchFamily="2" charset="-78"/>
              </a:rPr>
              <a:t>&gt;</a:t>
            </a:r>
          </a:p>
          <a:p>
            <a:r>
              <a:rPr lang="en-US" sz="1600" dirty="0">
                <a:cs typeface="B Nazanin" panose="00000400000000000000" pitchFamily="2" charset="-78"/>
              </a:rPr>
              <a:t>WHERE &lt;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clause</a:t>
            </a:r>
            <a:r>
              <a:rPr lang="en-US" sz="1600" dirty="0">
                <a:cs typeface="B Nazanin" panose="00000400000000000000" pitchFamily="2" charset="-78"/>
              </a:rPr>
              <a:t>&gt;</a:t>
            </a:r>
          </a:p>
          <a:p>
            <a:r>
              <a:rPr lang="en-US" sz="1600" dirty="0">
                <a:cs typeface="B Nazanin" panose="00000400000000000000" pitchFamily="2" charset="-78"/>
              </a:rPr>
              <a:t>GROUP BY &lt;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clause</a:t>
            </a:r>
            <a:r>
              <a:rPr lang="en-US" sz="1600" dirty="0">
                <a:cs typeface="B Nazanin" panose="00000400000000000000" pitchFamily="2" charset="-78"/>
              </a:rPr>
              <a:t>&gt;</a:t>
            </a:r>
          </a:p>
          <a:p>
            <a:r>
              <a:rPr lang="en-US" sz="1600" dirty="0">
                <a:cs typeface="B Nazanin" panose="00000400000000000000" pitchFamily="2" charset="-78"/>
              </a:rPr>
              <a:t>HAVING &lt;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clause</a:t>
            </a:r>
            <a:r>
              <a:rPr lang="en-US" sz="1600" dirty="0">
                <a:cs typeface="B Nazanin" panose="00000400000000000000" pitchFamily="2" charset="-78"/>
              </a:rPr>
              <a:t>&gt;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ORDER BY &lt;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clause</a:t>
            </a:r>
            <a:r>
              <a:rPr lang="en-US" sz="1600" dirty="0">
                <a:cs typeface="B Nazanin" panose="00000400000000000000" pitchFamily="2" charset="-78"/>
              </a:rPr>
              <a:t>&gt;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به جز قسمت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بقیه موارد فوق اختیاری بوده و فقط در صورت نیاز از آنها استفاده می‌شود.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ترتیب قرار گرفتن آیتم‌های فوق اهمیت بسیاری دارد و هرگز نباید جابجایی در آنها صورت گیرد. </a:t>
            </a: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F2C934E2-35EC-45F8-99C4-FDA639B7D2A0}"/>
              </a:ext>
            </a:extLst>
          </p:cNvPr>
          <p:cNvSpPr/>
          <p:nvPr/>
        </p:nvSpPr>
        <p:spPr>
          <a:xfrm>
            <a:off x="427012" y="4342497"/>
            <a:ext cx="1505833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Select</a:t>
            </a:r>
          </a:p>
        </p:txBody>
      </p:sp>
      <p:sp>
        <p:nvSpPr>
          <p:cNvPr id="12" name="Flowchart: Terminator 11">
            <a:hlinkClick r:id="rId11" action="ppaction://hlinksldjump"/>
            <a:extLst>
              <a:ext uri="{FF2B5EF4-FFF2-40B4-BE49-F238E27FC236}">
                <a16:creationId xmlns:a16="http://schemas.microsoft.com/office/drawing/2014/main" id="{F8E28A30-9A89-4676-87A8-252205C20B89}"/>
              </a:ext>
            </a:extLst>
          </p:cNvPr>
          <p:cNvSpPr/>
          <p:nvPr/>
        </p:nvSpPr>
        <p:spPr>
          <a:xfrm>
            <a:off x="2061634" y="4345475"/>
            <a:ext cx="1505833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From</a:t>
            </a:r>
          </a:p>
        </p:txBody>
      </p:sp>
      <p:sp>
        <p:nvSpPr>
          <p:cNvPr id="14" name="Flowchart: Terminator 13">
            <a:hlinkClick r:id="rId12" action="ppaction://hlinksldjump"/>
            <a:extLst>
              <a:ext uri="{FF2B5EF4-FFF2-40B4-BE49-F238E27FC236}">
                <a16:creationId xmlns:a16="http://schemas.microsoft.com/office/drawing/2014/main" id="{CE772B6D-9573-483E-B18F-3173C24D1CCB}"/>
              </a:ext>
            </a:extLst>
          </p:cNvPr>
          <p:cNvSpPr/>
          <p:nvPr/>
        </p:nvSpPr>
        <p:spPr>
          <a:xfrm>
            <a:off x="3696256" y="4344049"/>
            <a:ext cx="1505833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Where</a:t>
            </a:r>
          </a:p>
        </p:txBody>
      </p:sp>
      <p:sp>
        <p:nvSpPr>
          <p:cNvPr id="15" name="Flowchart: Terminator 14">
            <a:hlinkClick r:id="rId13" action="ppaction://hlinksldjump"/>
            <a:extLst>
              <a:ext uri="{FF2B5EF4-FFF2-40B4-BE49-F238E27FC236}">
                <a16:creationId xmlns:a16="http://schemas.microsoft.com/office/drawing/2014/main" id="{A8CD4103-2153-46E1-8F52-216B016520CE}"/>
              </a:ext>
            </a:extLst>
          </p:cNvPr>
          <p:cNvSpPr/>
          <p:nvPr/>
        </p:nvSpPr>
        <p:spPr>
          <a:xfrm>
            <a:off x="6965500" y="4354303"/>
            <a:ext cx="1505833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Group by</a:t>
            </a:r>
          </a:p>
        </p:txBody>
      </p:sp>
      <p:sp>
        <p:nvSpPr>
          <p:cNvPr id="16" name="Flowchart: Terminator 15">
            <a:hlinkClick r:id="rId14" action="ppaction://hlinksldjump"/>
            <a:extLst>
              <a:ext uri="{FF2B5EF4-FFF2-40B4-BE49-F238E27FC236}">
                <a16:creationId xmlns:a16="http://schemas.microsoft.com/office/drawing/2014/main" id="{02738FD6-6383-44FA-A74A-D5D5D8F78061}"/>
              </a:ext>
            </a:extLst>
          </p:cNvPr>
          <p:cNvSpPr/>
          <p:nvPr/>
        </p:nvSpPr>
        <p:spPr>
          <a:xfrm>
            <a:off x="8600122" y="4347403"/>
            <a:ext cx="1505833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Having</a:t>
            </a:r>
          </a:p>
        </p:txBody>
      </p:sp>
      <p:sp>
        <p:nvSpPr>
          <p:cNvPr id="17" name="Flowchart: Terminator 16">
            <a:hlinkClick r:id="rId15" action="ppaction://hlinksldjump"/>
            <a:extLst>
              <a:ext uri="{FF2B5EF4-FFF2-40B4-BE49-F238E27FC236}">
                <a16:creationId xmlns:a16="http://schemas.microsoft.com/office/drawing/2014/main" id="{671C9E5A-638C-44BC-8427-B56E70A3D35F}"/>
              </a:ext>
            </a:extLst>
          </p:cNvPr>
          <p:cNvSpPr/>
          <p:nvPr/>
        </p:nvSpPr>
        <p:spPr>
          <a:xfrm>
            <a:off x="10215554" y="4354302"/>
            <a:ext cx="1505833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Order by</a:t>
            </a:r>
          </a:p>
        </p:txBody>
      </p:sp>
      <p:sp>
        <p:nvSpPr>
          <p:cNvPr id="18" name="Flowchart: Terminator 17">
            <a:hlinkClick r:id="rId16" action="ppaction://hlinksldjump"/>
            <a:extLst>
              <a:ext uri="{FF2B5EF4-FFF2-40B4-BE49-F238E27FC236}">
                <a16:creationId xmlns:a16="http://schemas.microsoft.com/office/drawing/2014/main" id="{9369EBC0-22BC-4239-8538-FAFD7C4BF76A}"/>
              </a:ext>
            </a:extLst>
          </p:cNvPr>
          <p:cNvSpPr/>
          <p:nvPr/>
        </p:nvSpPr>
        <p:spPr>
          <a:xfrm>
            <a:off x="5330878" y="4342497"/>
            <a:ext cx="1505833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Aggregation</a:t>
            </a:r>
          </a:p>
        </p:txBody>
      </p:sp>
      <p:sp>
        <p:nvSpPr>
          <p:cNvPr id="19" name="Flowchart: Terminator 18">
            <a:hlinkClick r:id="rId17" action="ppaction://hlinksldjump"/>
            <a:extLst>
              <a:ext uri="{FF2B5EF4-FFF2-40B4-BE49-F238E27FC236}">
                <a16:creationId xmlns:a16="http://schemas.microsoft.com/office/drawing/2014/main" id="{723336FD-1E30-49C7-A4E2-1950C5D6FA6A}"/>
              </a:ext>
            </a:extLst>
          </p:cNvPr>
          <p:cNvSpPr/>
          <p:nvPr/>
        </p:nvSpPr>
        <p:spPr>
          <a:xfrm>
            <a:off x="2061634" y="5186834"/>
            <a:ext cx="3140455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Union , Intersect , Except</a:t>
            </a:r>
          </a:p>
        </p:txBody>
      </p:sp>
      <p:sp>
        <p:nvSpPr>
          <p:cNvPr id="20" name="Flowchart: Terminator 19">
            <a:hlinkClick r:id="rId18" action="ppaction://hlinksldjump"/>
            <a:extLst>
              <a:ext uri="{FF2B5EF4-FFF2-40B4-BE49-F238E27FC236}">
                <a16:creationId xmlns:a16="http://schemas.microsoft.com/office/drawing/2014/main" id="{D66F3147-7791-4930-9B04-0B04485A9157}"/>
              </a:ext>
            </a:extLst>
          </p:cNvPr>
          <p:cNvSpPr/>
          <p:nvPr/>
        </p:nvSpPr>
        <p:spPr>
          <a:xfrm>
            <a:off x="6965500" y="5186833"/>
            <a:ext cx="3140455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Nested Select</a:t>
            </a:r>
          </a:p>
        </p:txBody>
      </p:sp>
    </p:spTree>
    <p:extLst>
      <p:ext uri="{BB962C8B-B14F-4D97-AF65-F5344CB8AC3E}">
        <p14:creationId xmlns:p14="http://schemas.microsoft.com/office/powerpoint/2010/main" val="121081785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25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Select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قسمت اول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7" y="634788"/>
            <a:ext cx="1103906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1 - نام ستون‌ها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نام ستون‌هایی را که می‌خواهیم در خروجی نمایش داده شود، مقابل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می‌نویسیم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mname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اگر به جای نام ستون‌ها علامت ستاره ( </a:t>
            </a:r>
            <a:r>
              <a:rPr lang="en-US" sz="1600" dirty="0">
                <a:cs typeface="B Nazanin" panose="00000400000000000000" pitchFamily="2" charset="-78"/>
              </a:rPr>
              <a:t>*</a:t>
            </a:r>
            <a:r>
              <a:rPr lang="fa-IR" sz="1600" dirty="0">
                <a:cs typeface="B Nazanin" panose="00000400000000000000" pitchFamily="2" charset="-78"/>
              </a:rPr>
              <a:t> ) قرار دهیم تمام ستون‌های جدول نمایش داده خواهند شد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2 – توابع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می‌توان از توابع موجود در </a:t>
            </a:r>
            <a:r>
              <a:rPr lang="en-US" sz="1600" dirty="0">
                <a:cs typeface="B Nazanin" panose="00000400000000000000" pitchFamily="2" charset="-78"/>
              </a:rPr>
              <a:t>sql</a:t>
            </a:r>
            <a:r>
              <a:rPr lang="fa-IR" sz="1600" dirty="0">
                <a:cs typeface="B Nazanin" panose="00000400000000000000" pitchFamily="2" charset="-78"/>
              </a:rPr>
              <a:t> نیز در مقابل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استفاده کرد.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 </a:t>
            </a:r>
            <a:r>
              <a:rPr lang="en-US" sz="1600" dirty="0">
                <a:cs typeface="B Nazanin" panose="00000400000000000000" pitchFamily="2" charset="-78"/>
              </a:rPr>
              <a:t>,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b="1" i="1" dirty="0">
                <a:solidFill>
                  <a:srgbClr val="0070C0"/>
                </a:solidFill>
                <a:cs typeface="B Nazanin" panose="00000400000000000000" pitchFamily="2" charset="-78"/>
              </a:rPr>
              <a:t>YEAR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b="1" i="1" dirty="0">
                <a:solidFill>
                  <a:srgbClr val="0070C0"/>
                </a:solidFill>
                <a:cs typeface="B Nazanin" panose="00000400000000000000" pitchFamily="2" charset="-78"/>
              </a:rPr>
              <a:t>(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Birthdate </a:t>
            </a:r>
            <a:r>
              <a:rPr lang="en-US" sz="1600" b="1" i="1" dirty="0">
                <a:solidFill>
                  <a:srgbClr val="0070C0"/>
                </a:solidFill>
                <a:cs typeface="B Nazanin" panose="00000400000000000000" pitchFamily="2" charset="-78"/>
              </a:rPr>
              <a:t>)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as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 ‘Year’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برای مشاهده لیست توابع موجود در سیستم مسیر زیر را دنبال می‌کنیم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Programmability ==&gt; functions ==&gt; System Functions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3 – نام مستعار ( </a:t>
            </a:r>
            <a:r>
              <a:rPr lang="en-US" sz="1600" b="1" dirty="0">
                <a:cs typeface="B Nazanin" panose="00000400000000000000" pitchFamily="2" charset="-78"/>
              </a:rPr>
              <a:t>Alias</a:t>
            </a:r>
            <a:r>
              <a:rPr lang="fa-IR" sz="1600" b="1" dirty="0">
                <a:cs typeface="B Nazanin" panose="00000400000000000000" pitchFamily="2" charset="-78"/>
              </a:rPr>
              <a:t> ) 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نام مستعار نامی است که می‌توان برای ستون‌های نشان داده شده توسط 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در نظر گرفت. این کار برای دو منظور انجام می‌شود : </a:t>
            </a: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الف ) </a:t>
            </a:r>
            <a:r>
              <a:rPr lang="fa-IR" sz="1600" dirty="0">
                <a:cs typeface="B Nazanin" panose="00000400000000000000" pitchFamily="2" charset="-78"/>
              </a:rPr>
              <a:t>در نظر گرفتن عنوان برای فیلدی از جدول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as ‘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نام رشته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r>
              <a:rPr lang="en-US" sz="1600" dirty="0">
                <a:cs typeface="B Nazanin" panose="00000400000000000000" pitchFamily="2" charset="-78"/>
              </a:rPr>
              <a:t> 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ب ) </a:t>
            </a:r>
            <a:r>
              <a:rPr lang="fa-IR" sz="1600" dirty="0">
                <a:cs typeface="B Nazanin" panose="00000400000000000000" pitchFamily="2" charset="-78"/>
              </a:rPr>
              <a:t>قرار دادن عنوان برای ستون‌های فاقد نام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 </a:t>
            </a:r>
            <a:r>
              <a:rPr lang="en-US" sz="1600" dirty="0">
                <a:cs typeface="B Nazanin" panose="00000400000000000000" pitchFamily="2" charset="-78"/>
              </a:rPr>
              <a:t>,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YEAR ( Birthdate ) </a:t>
            </a:r>
            <a:r>
              <a:rPr lang="en-US" sz="1600" dirty="0">
                <a:cs typeface="B Nazanin" panose="00000400000000000000" pitchFamily="2" charset="-78"/>
              </a:rPr>
              <a:t>as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 ‘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سال تولد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نوشتن نام مستعار برای ستون‌های فاقد نام الزامی است.</a:t>
            </a:r>
          </a:p>
          <a:p>
            <a:pPr algn="r" rtl="1"/>
            <a:endParaRPr lang="en-US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4 – عبارت محاسباتی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می‌توان مقابل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از عبارات محاسباتی نیز استفاده کرد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600" dirty="0">
                <a:cs typeface="B Nazanin" panose="00000400000000000000" pitchFamily="2" charset="-78"/>
              </a:rPr>
              <a:t> +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 </a:t>
            </a:r>
            <a:r>
              <a:rPr lang="en-US" sz="1600" dirty="0">
                <a:cs typeface="B Nazanin" panose="00000400000000000000" pitchFamily="2" charset="-78"/>
              </a:rPr>
              <a:t>as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 ‘FullName’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265812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Select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قسمت دوم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7" y="634788"/>
            <a:ext cx="1103906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5 – حذف سطر‌های تکراری ( </a:t>
            </a:r>
            <a:r>
              <a:rPr lang="en-US" sz="1600" b="1" dirty="0">
                <a:cs typeface="B Nazanin" panose="00000400000000000000" pitchFamily="2" charset="-78"/>
              </a:rPr>
              <a:t>Distinct</a:t>
            </a:r>
            <a:r>
              <a:rPr lang="fa-IR" sz="1600" b="1" dirty="0">
                <a:cs typeface="B Nazanin" panose="00000400000000000000" pitchFamily="2" charset="-78"/>
              </a:rPr>
              <a:t> )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هنگام نمایش خروجی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ممکن است سطر یا سطرهای تکراری وجود داشته باشد. با نوشتن </a:t>
            </a:r>
            <a:r>
              <a:rPr lang="en-US" sz="1600" dirty="0">
                <a:cs typeface="B Nazanin" panose="00000400000000000000" pitchFamily="2" charset="-78"/>
              </a:rPr>
              <a:t>distinct</a:t>
            </a:r>
            <a:r>
              <a:rPr lang="fa-IR" sz="1600" dirty="0">
                <a:cs typeface="B Nazanin" panose="00000400000000000000" pitchFamily="2" charset="-78"/>
              </a:rPr>
              <a:t> بعد از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می‌توان از نمایش سطرهای تکراری جلوگیری کرد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DISTINCT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6 – مشاهده تعدادی رکورد از بالای جدول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اگر بخواهیم تعدادی رکورد از بالای جدول را مشاهده کنیم، از </a:t>
            </a:r>
            <a:r>
              <a:rPr lang="en-US" sz="1600" dirty="0">
                <a:cs typeface="B Nazanin" panose="00000400000000000000" pitchFamily="2" charset="-78"/>
              </a:rPr>
              <a:t>Top</a:t>
            </a:r>
            <a:r>
              <a:rPr lang="fa-IR" sz="1600" dirty="0">
                <a:cs typeface="B Nazanin" panose="00000400000000000000" pitchFamily="2" charset="-78"/>
              </a:rPr>
              <a:t> استفاده می‌کنیم. </a:t>
            </a:r>
            <a:r>
              <a:rPr lang="en-US" sz="1600" dirty="0">
                <a:cs typeface="B Nazanin" panose="00000400000000000000" pitchFamily="2" charset="-78"/>
              </a:rPr>
              <a:t>Top</a:t>
            </a:r>
            <a:r>
              <a:rPr lang="fa-IR" sz="1600" dirty="0">
                <a:cs typeface="B Nazanin" panose="00000400000000000000" pitchFamily="2" charset="-78"/>
              </a:rPr>
              <a:t> به سه صورت قابل استفاده است :</a:t>
            </a: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الف ) </a:t>
            </a:r>
            <a:r>
              <a:rPr lang="fa-IR" sz="1600" dirty="0">
                <a:cs typeface="B Nazanin" panose="00000400000000000000" pitchFamily="2" charset="-78"/>
              </a:rPr>
              <a:t>نمایش </a:t>
            </a:r>
            <a:r>
              <a:rPr lang="en-US" sz="1600" dirty="0">
                <a:cs typeface="B Nazanin" panose="00000400000000000000" pitchFamily="2" charset="-78"/>
              </a:rPr>
              <a:t>n</a:t>
            </a:r>
            <a:r>
              <a:rPr lang="fa-IR" sz="1600" dirty="0">
                <a:cs typeface="B Nazanin" panose="00000400000000000000" pitchFamily="2" charset="-78"/>
              </a:rPr>
              <a:t> رکورد از بالای جدول ( </a:t>
            </a:r>
            <a:r>
              <a:rPr lang="en-US" sz="1600" dirty="0">
                <a:cs typeface="B Nazanin" panose="00000400000000000000" pitchFamily="2" charset="-78"/>
              </a:rPr>
              <a:t>Top n</a:t>
            </a:r>
            <a:r>
              <a:rPr lang="fa-IR" sz="1600" dirty="0">
                <a:cs typeface="B Nazanin" panose="00000400000000000000" pitchFamily="2" charset="-78"/>
              </a:rPr>
              <a:t> )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TOP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ب ) </a:t>
            </a:r>
            <a:r>
              <a:rPr lang="fa-IR" sz="1600" dirty="0">
                <a:cs typeface="B Nazanin" panose="00000400000000000000" pitchFamily="2" charset="-78"/>
              </a:rPr>
              <a:t>نمایش </a:t>
            </a:r>
            <a:r>
              <a:rPr lang="en-US" sz="1600" dirty="0">
                <a:cs typeface="B Nazanin" panose="00000400000000000000" pitchFamily="2" charset="-78"/>
              </a:rPr>
              <a:t>n</a:t>
            </a:r>
            <a:r>
              <a:rPr lang="fa-IR" sz="1600" dirty="0">
                <a:cs typeface="B Nazanin" panose="00000400000000000000" pitchFamily="2" charset="-78"/>
              </a:rPr>
              <a:t> درصد از رکوردهای بالای جدول ( </a:t>
            </a:r>
            <a:r>
              <a:rPr lang="en-US" sz="1600" dirty="0">
                <a:cs typeface="B Nazanin" panose="00000400000000000000" pitchFamily="2" charset="-78"/>
              </a:rPr>
              <a:t>Top n Percent</a:t>
            </a:r>
            <a:r>
              <a:rPr lang="fa-IR" sz="1600" dirty="0">
                <a:cs typeface="B Nazanin" panose="00000400000000000000" pitchFamily="2" charset="-78"/>
              </a:rPr>
              <a:t> )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TOP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600" dirty="0">
                <a:cs typeface="B Nazanin" panose="00000400000000000000" pitchFamily="2" charset="-78"/>
              </a:rPr>
              <a:t> PERCENT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ج ) </a:t>
            </a:r>
            <a:r>
              <a:rPr lang="fa-IR" sz="1600" dirty="0">
                <a:cs typeface="B Nazanin" panose="00000400000000000000" pitchFamily="2" charset="-78"/>
              </a:rPr>
              <a:t>نمایش </a:t>
            </a:r>
            <a:r>
              <a:rPr lang="en-US" sz="1600" dirty="0">
                <a:cs typeface="B Nazanin" panose="00000400000000000000" pitchFamily="2" charset="-78"/>
              </a:rPr>
              <a:t>n</a:t>
            </a:r>
            <a:r>
              <a:rPr lang="fa-IR" sz="1600" dirty="0">
                <a:cs typeface="B Nazanin" panose="00000400000000000000" pitchFamily="2" charset="-78"/>
              </a:rPr>
              <a:t> درصد از رکوردهای بالای جدول با نمایش موارد مشابه ( </a:t>
            </a:r>
            <a:r>
              <a:rPr lang="en-US" sz="1600" dirty="0">
                <a:cs typeface="B Nazanin" panose="00000400000000000000" pitchFamily="2" charset="-78"/>
              </a:rPr>
              <a:t>Top n with ties</a:t>
            </a:r>
            <a:r>
              <a:rPr lang="fa-IR" sz="1600" dirty="0">
                <a:cs typeface="B Nazanin" panose="00000400000000000000" pitchFamily="2" charset="-78"/>
              </a:rPr>
              <a:t> )  :</a:t>
            </a:r>
            <a:endParaRPr lang="en-US" sz="1600" dirty="0">
              <a:cs typeface="B Nazanin" panose="00000400000000000000" pitchFamily="2" charset="-78"/>
            </a:endParaRP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فرض کنید نام و سن افراد به شرح زیر است : علی (25) ، حسن (25) ، حسین (25) ، رضا (20) و محمد (20)</a:t>
            </a: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حال می‌خواهیم ببینیم چه کسی بالاترین سن را دارد. به دو صورت می‌توان عمل کرد :</a:t>
            </a:r>
          </a:p>
          <a:p>
            <a:pPr lvl="2" algn="r" rtl="1"/>
            <a:r>
              <a:rPr lang="fa-IR" sz="1600" b="1" dirty="0">
                <a:cs typeface="B Nazanin" panose="00000400000000000000" pitchFamily="2" charset="-78"/>
              </a:rPr>
              <a:t>حالت 1 : </a:t>
            </a:r>
          </a:p>
          <a:p>
            <a:pPr lvl="1" algn="r" rtl="1"/>
            <a:endParaRPr lang="fa-IR" sz="1600" dirty="0">
              <a:cs typeface="B Nazanin" panose="00000400000000000000" pitchFamily="2" charset="-78"/>
            </a:endParaRP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در این حالت فقط علی نمایش داده می‌شود، در حالی که حسن و حسین نیز 25 سال سن دارند.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TOP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1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Age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600" dirty="0">
                <a:cs typeface="B Nazanin" panose="00000400000000000000" pitchFamily="2" charset="-78"/>
              </a:rPr>
              <a:t>ORDER By</a:t>
            </a:r>
            <a:r>
              <a:rPr lang="en-US" sz="1600" i="1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Age </a:t>
            </a:r>
            <a:r>
              <a:rPr lang="en-US" sz="1600" dirty="0">
                <a:cs typeface="B Nazanin" panose="00000400000000000000" pitchFamily="2" charset="-78"/>
              </a:rPr>
              <a:t>DESC</a:t>
            </a:r>
            <a:endParaRPr lang="fa-IR" sz="1600" dirty="0">
              <a:cs typeface="B Nazanin" panose="00000400000000000000" pitchFamily="2" charset="-78"/>
            </a:endParaRPr>
          </a:p>
          <a:p>
            <a:pPr lvl="2" algn="r" rtl="1"/>
            <a:r>
              <a:rPr lang="fa-IR" sz="1600" b="1" dirty="0">
                <a:cs typeface="B Nazanin" panose="00000400000000000000" pitchFamily="2" charset="-78"/>
              </a:rPr>
              <a:t>حالت 2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TOP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1</a:t>
            </a:r>
            <a:r>
              <a:rPr lang="en-US" sz="1600" dirty="0">
                <a:cs typeface="B Nazanin" panose="00000400000000000000" pitchFamily="2" charset="-78"/>
              </a:rPr>
              <a:t> with Ties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Age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600" dirty="0">
                <a:cs typeface="B Nazanin" panose="00000400000000000000" pitchFamily="2" charset="-78"/>
              </a:rPr>
              <a:t>ORDER By</a:t>
            </a:r>
            <a:r>
              <a:rPr lang="en-US" sz="1600" i="1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Age </a:t>
            </a:r>
            <a:r>
              <a:rPr lang="en-US" sz="1600" dirty="0">
                <a:cs typeface="B Nazanin" panose="00000400000000000000" pitchFamily="2" charset="-78"/>
              </a:rPr>
              <a:t>DESC</a:t>
            </a:r>
            <a:endParaRPr lang="fa-IR" sz="1600" dirty="0">
              <a:cs typeface="B Nazanin" panose="00000400000000000000" pitchFamily="2" charset="-78"/>
            </a:endParaRP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در این حالت هر سه نفر که 25 سال سن دارند نمایش داده می‌شوند.</a:t>
            </a:r>
            <a:endParaRPr lang="en-US" sz="1600" dirty="0">
              <a:cs typeface="B Nazanin" panose="00000400000000000000" pitchFamily="2" charset="-78"/>
            </a:endParaRPr>
          </a:p>
          <a:p>
            <a:pPr lvl="1"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en-US" sz="1600" dirty="0">
                <a:cs typeface="B Nazanin" panose="00000400000000000000" pitchFamily="2" charset="-78"/>
              </a:rPr>
              <a:t>Top</a:t>
            </a:r>
            <a:r>
              <a:rPr lang="fa-IR" sz="1600" dirty="0">
                <a:cs typeface="B Nazanin" panose="00000400000000000000" pitchFamily="2" charset="-78"/>
              </a:rPr>
              <a:t> به تنهایی مهنی دار نیست و معمولاً به همراه </a:t>
            </a:r>
            <a:r>
              <a:rPr lang="en-US" sz="1600" dirty="0">
                <a:cs typeface="B Nazanin" panose="00000400000000000000" pitchFamily="2" charset="-78"/>
              </a:rPr>
              <a:t>order by</a:t>
            </a:r>
            <a:r>
              <a:rPr lang="fa-IR" sz="1600" dirty="0">
                <a:cs typeface="B Nazanin" panose="00000400000000000000" pitchFamily="2" charset="-78"/>
              </a:rPr>
              <a:t> بکار می‌رود.</a:t>
            </a:r>
          </a:p>
        </p:txBody>
      </p:sp>
    </p:spTree>
    <p:extLst>
      <p:ext uri="{BB962C8B-B14F-4D97-AF65-F5344CB8AC3E}">
        <p14:creationId xmlns:p14="http://schemas.microsoft.com/office/powerpoint/2010/main" val="274270261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Select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قسمت سوم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7" y="634788"/>
            <a:ext cx="1103906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7 – هدایت خروجی به یک جدول جدید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می‌توان خروجی حاصل از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را در یک جدول جدید ذخیره کرد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r>
              <a:rPr lang="en-US" sz="1600" dirty="0">
                <a:cs typeface="B Nazanin" panose="00000400000000000000" pitchFamily="2" charset="-78"/>
              </a:rPr>
              <a:t>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  <a:r>
              <a:rPr lang="en-US" sz="1600" dirty="0">
                <a:cs typeface="B Nazanin" panose="00000400000000000000" pitchFamily="2" charset="-78"/>
              </a:rPr>
              <a:t>  INTO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new_table_name</a:t>
            </a:r>
            <a:r>
              <a:rPr lang="en-US" sz="1600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ستون‌ها و سطرهای جدول جدید برابر ستون‌ها و سطرهایی است که در خروجی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ظاهر می‌شوند.</a:t>
            </a:r>
          </a:p>
          <a:p>
            <a:pPr algn="r" rtl="1"/>
            <a:endParaRPr lang="en-US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8 – ذخیره در جدول موقت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می‌توان خروجی حاصل از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را در یک جدول موقت ذخیره کرد. برای این منظور دو حالت وجود دارد :</a:t>
            </a:r>
            <a:endParaRPr lang="en-US" sz="1600" dirty="0">
              <a:cs typeface="B Nazanin" panose="00000400000000000000" pitchFamily="2" charset="-78"/>
            </a:endParaRPr>
          </a:p>
          <a:p>
            <a:pPr lvl="1" algn="r" rtl="1"/>
            <a:endParaRPr lang="fa-IR" sz="1600" dirty="0">
              <a:cs typeface="B Nazanin" panose="00000400000000000000" pitchFamily="2" charset="-78"/>
            </a:endParaRP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الف ) جدول موقت محلی ( </a:t>
            </a:r>
            <a:r>
              <a:rPr lang="en-US" sz="1600" b="1" dirty="0">
                <a:cs typeface="B Nazanin" panose="00000400000000000000" pitchFamily="2" charset="-78"/>
              </a:rPr>
              <a:t>local</a:t>
            </a:r>
            <a:r>
              <a:rPr lang="fa-IR" sz="1600" b="1" dirty="0">
                <a:cs typeface="B Nazanin" panose="00000400000000000000" pitchFamily="2" charset="-78"/>
              </a:rPr>
              <a:t> )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این نوع جدول مختص یک </a:t>
            </a:r>
            <a:r>
              <a:rPr lang="en-US" sz="1600" dirty="0">
                <a:cs typeface="B Nazanin" panose="00000400000000000000" pitchFamily="2" charset="-78"/>
              </a:rPr>
              <a:t>connection</a:t>
            </a:r>
            <a:r>
              <a:rPr lang="fa-IR" sz="1600" dirty="0">
                <a:cs typeface="B Nazanin" panose="00000400000000000000" pitchFamily="2" charset="-78"/>
              </a:rPr>
              <a:t> یا کاربر خاص است یعنی کاربران دیگر می‌توانند جدول موقت محلی با همین نام داشته باشند و هر کاربر به جدول مربوط به خود دسترسی دارد. برای ایجاد چنین جدولی قبل از نام جدول جدید از علامت </a:t>
            </a:r>
            <a:r>
              <a:rPr lang="en-US" sz="1600" dirty="0">
                <a:cs typeface="B Nazanin" panose="00000400000000000000" pitchFamily="2" charset="-78"/>
              </a:rPr>
              <a:t>#</a:t>
            </a:r>
            <a:r>
              <a:rPr lang="fa-IR" sz="1600" dirty="0">
                <a:cs typeface="B Nazanin" panose="00000400000000000000" pitchFamily="2" charset="-78"/>
              </a:rPr>
              <a:t> استفاده می‌کنیم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r>
              <a:rPr lang="en-US" sz="1600" dirty="0">
                <a:cs typeface="B Nazanin" panose="00000400000000000000" pitchFamily="2" charset="-78"/>
              </a:rPr>
              <a:t>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  <a:r>
              <a:rPr lang="en-US" sz="1600" dirty="0">
                <a:cs typeface="B Nazanin" panose="00000400000000000000" pitchFamily="2" charset="-78"/>
              </a:rPr>
              <a:t>  INTO #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new_table_name</a:t>
            </a:r>
            <a:r>
              <a:rPr lang="en-US" sz="1600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</a:p>
          <a:p>
            <a:pPr lvl="1"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این جدول به محض قطع شدن اتصال کاربر از بین می‌رود.</a:t>
            </a:r>
          </a:p>
          <a:p>
            <a:pPr lvl="1" algn="r" rtl="1"/>
            <a:endParaRPr lang="fa-IR" sz="1600" b="1" dirty="0">
              <a:cs typeface="B Nazanin" panose="00000400000000000000" pitchFamily="2" charset="-78"/>
            </a:endParaRP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ب ) جدول موقت سراسری ( </a:t>
            </a:r>
            <a:r>
              <a:rPr lang="en-US" sz="1600" b="1" dirty="0">
                <a:cs typeface="B Nazanin" panose="00000400000000000000" pitchFamily="2" charset="-78"/>
              </a:rPr>
              <a:t>global</a:t>
            </a:r>
            <a:r>
              <a:rPr lang="fa-IR" sz="1600" b="1" dirty="0">
                <a:cs typeface="B Nazanin" panose="00000400000000000000" pitchFamily="2" charset="-78"/>
              </a:rPr>
              <a:t> )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این نوع جدول مختص یک </a:t>
            </a:r>
            <a:r>
              <a:rPr lang="en-US" sz="1600" dirty="0">
                <a:cs typeface="B Nazanin" panose="00000400000000000000" pitchFamily="2" charset="-78"/>
              </a:rPr>
              <a:t>connection</a:t>
            </a:r>
            <a:r>
              <a:rPr lang="fa-IR" sz="1600" dirty="0">
                <a:cs typeface="B Nazanin" panose="00000400000000000000" pitchFamily="2" charset="-78"/>
              </a:rPr>
              <a:t> یا کاربر خاص نیست، یعنی وقتی کاربری جدولی با نام </a:t>
            </a:r>
            <a:r>
              <a:rPr lang="en-US" sz="1600" dirty="0">
                <a:cs typeface="B Nazanin" panose="00000400000000000000" pitchFamily="2" charset="-78"/>
              </a:rPr>
              <a:t>test</a:t>
            </a:r>
            <a:r>
              <a:rPr lang="fa-IR" sz="1600" dirty="0">
                <a:cs typeface="B Nazanin" panose="00000400000000000000" pitchFamily="2" charset="-78"/>
              </a:rPr>
              <a:t> ایجاد می‌کند کاربران دیگر به آن دسترسی دارند و دیگر نمی‌توانند جدولی با این نام بسازند. برای ایجاد چنین جدولی قبل از نام جدول جدید علامت </a:t>
            </a:r>
            <a:r>
              <a:rPr lang="en-US" sz="1600" dirty="0">
                <a:cs typeface="B Nazanin" panose="00000400000000000000" pitchFamily="2" charset="-78"/>
              </a:rPr>
              <a:t>##</a:t>
            </a:r>
            <a:r>
              <a:rPr lang="fa-IR" sz="1600" dirty="0">
                <a:cs typeface="B Nazanin" panose="00000400000000000000" pitchFamily="2" charset="-78"/>
              </a:rPr>
              <a:t> قرار می‌دهیم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r>
              <a:rPr lang="en-US" sz="1600" dirty="0">
                <a:cs typeface="B Nazanin" panose="00000400000000000000" pitchFamily="2" charset="-78"/>
              </a:rPr>
              <a:t>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  <a:r>
              <a:rPr lang="en-US" sz="1600" dirty="0">
                <a:cs typeface="B Nazanin" panose="00000400000000000000" pitchFamily="2" charset="-78"/>
              </a:rPr>
              <a:t>  INTO ##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new_table_name</a:t>
            </a:r>
            <a:r>
              <a:rPr lang="en-US" sz="1600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این جدول زمانی از بین می‌رود که اتصال آخرین کاربر قطع شود. </a:t>
            </a:r>
          </a:p>
          <a:p>
            <a:pPr lvl="1"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جداول موقت در قسمت </a:t>
            </a:r>
            <a:r>
              <a:rPr lang="en-US" sz="1600" dirty="0">
                <a:cs typeface="B Nazanin" panose="00000400000000000000" pitchFamily="2" charset="-78"/>
              </a:rPr>
              <a:t>Temporary Table</a:t>
            </a:r>
            <a:r>
              <a:rPr lang="fa-IR" sz="1600" dirty="0">
                <a:cs typeface="B Nazanin" panose="00000400000000000000" pitchFamily="2" charset="-78"/>
              </a:rPr>
              <a:t> ذخیره می‌شوند. </a:t>
            </a:r>
          </a:p>
        </p:txBody>
      </p:sp>
    </p:spTree>
    <p:extLst>
      <p:ext uri="{BB962C8B-B14F-4D97-AF65-F5344CB8AC3E}">
        <p14:creationId xmlns:p14="http://schemas.microsoft.com/office/powerpoint/2010/main" val="46713889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قسمت اول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1 - نام جدول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نام جدول یا جداولی را که می‌خواهیم داده های آنها را نمایش دهیم مقابل </a:t>
            </a:r>
            <a:r>
              <a:rPr lang="en-US" sz="1600" dirty="0">
                <a:cs typeface="B Nazanin" panose="00000400000000000000" pitchFamily="2" charset="-78"/>
              </a:rPr>
              <a:t>from</a:t>
            </a:r>
            <a:r>
              <a:rPr lang="fa-IR" sz="1600" dirty="0">
                <a:cs typeface="B Nazanin" panose="00000400000000000000" pitchFamily="2" charset="-78"/>
              </a:rPr>
              <a:t> می‌نویسیم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mname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2 – توابع جدولی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مقابل </a:t>
            </a:r>
            <a:r>
              <a:rPr lang="en-US" sz="1600" dirty="0">
                <a:cs typeface="B Nazanin" panose="00000400000000000000" pitchFamily="2" charset="-78"/>
              </a:rPr>
              <a:t>from</a:t>
            </a:r>
            <a:r>
              <a:rPr lang="fa-IR" sz="1600" dirty="0">
                <a:cs typeface="B Nazanin" panose="00000400000000000000" pitchFamily="2" charset="-78"/>
              </a:rPr>
              <a:t> می‌توان نام توابع جدولی را نوشت و اطلاعات مورد نظر را از خروجی آن توابع استخراج کرد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Tabled_Function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تابع جدولی تابعی است که خروجی آن یک جدول است.</a:t>
            </a:r>
          </a:p>
          <a:p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3 – دید ( </a:t>
            </a:r>
            <a:r>
              <a:rPr lang="en-US" sz="1600" b="1" dirty="0">
                <a:cs typeface="B Nazanin" panose="00000400000000000000" pitchFamily="2" charset="-78"/>
              </a:rPr>
              <a:t>view</a:t>
            </a:r>
            <a:r>
              <a:rPr lang="fa-IR" sz="1600" b="1" dirty="0">
                <a:cs typeface="B Nazanin" panose="00000400000000000000" pitchFamily="2" charset="-78"/>
              </a:rPr>
              <a:t> )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مقابل </a:t>
            </a:r>
            <a:r>
              <a:rPr lang="en-US" sz="1600" dirty="0">
                <a:cs typeface="B Nazanin" panose="00000400000000000000" pitchFamily="2" charset="-78"/>
              </a:rPr>
              <a:t>from</a:t>
            </a:r>
            <a:r>
              <a:rPr lang="fa-IR" sz="1600" dirty="0">
                <a:cs typeface="B Nazanin" panose="00000400000000000000" pitchFamily="2" charset="-78"/>
              </a:rPr>
              <a:t> می‌توان نام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را نوشت و اطلاعات مورد نظر را از خروجی آن استخراج کرد. 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view_name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دید (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) یک </a:t>
            </a:r>
            <a:r>
              <a:rPr lang="en-US" sz="1600" dirty="0">
                <a:cs typeface="B Nazanin" panose="00000400000000000000" pitchFamily="2" charset="-78"/>
              </a:rPr>
              <a:t>query</a:t>
            </a:r>
            <a:r>
              <a:rPr lang="fa-IR" sz="1600" dirty="0">
                <a:cs typeface="B Nazanin" panose="00000400000000000000" pitchFamily="2" charset="-78"/>
              </a:rPr>
              <a:t> ذخیره شده است که به منظور خاصی نوشته شده است. برای مشاهده لیست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ها مسیر زیر را دنبال کنید : </a:t>
            </a:r>
            <a:endParaRPr lang="en-US" sz="1600" dirty="0">
              <a:cs typeface="B Nazanin" panose="00000400000000000000" pitchFamily="2" charset="-78"/>
            </a:endParaRP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Database_name ==&gt; Views ==&gt; System Views</a:t>
            </a:r>
          </a:p>
          <a:p>
            <a:pPr lvl="1"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تفاوت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و تابع جدولی این است که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فاقد پارامتر ورودی است. </a:t>
            </a:r>
          </a:p>
          <a:p>
            <a:pPr lvl="1"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برای مشاهد محتویات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روی آن کلیک راست می‌کنیم و گزینه </a:t>
            </a:r>
            <a:r>
              <a:rPr lang="en-US" sz="1600" dirty="0">
                <a:cs typeface="B Nazanin" panose="00000400000000000000" pitchFamily="2" charset="-78"/>
              </a:rPr>
              <a:t>design</a:t>
            </a:r>
            <a:r>
              <a:rPr lang="fa-IR" sz="1600" dirty="0">
                <a:cs typeface="B Nazanin" panose="00000400000000000000" pitchFamily="2" charset="-78"/>
              </a:rPr>
              <a:t> را اجرا می‌کنیم. </a:t>
            </a:r>
          </a:p>
          <a:p>
            <a:pPr lvl="1" algn="r" rtl="1"/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4 – </a:t>
            </a:r>
            <a:r>
              <a:rPr lang="en-US" sz="1600" b="1" dirty="0">
                <a:cs typeface="B Nazanin" panose="00000400000000000000" pitchFamily="2" charset="-78"/>
              </a:rPr>
              <a:t>sub query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در مقابل </a:t>
            </a:r>
            <a:r>
              <a:rPr lang="en-US" sz="1600" dirty="0">
                <a:cs typeface="B Nazanin" panose="00000400000000000000" pitchFamily="2" charset="-78"/>
              </a:rPr>
              <a:t>from</a:t>
            </a:r>
            <a:r>
              <a:rPr lang="fa-IR" sz="1600" dirty="0">
                <a:cs typeface="B Nazanin" panose="00000400000000000000" pitchFamily="2" charset="-78"/>
              </a:rPr>
              <a:t> می‌توان از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دیگری استفاده کرد. در این حالت فرمت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به صورت زیر خواهد بود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  <a:r>
              <a:rPr lang="en-US" sz="1600" dirty="0">
                <a:cs typeface="B Nazanin" panose="00000400000000000000" pitchFamily="2" charset="-78"/>
              </a:rPr>
              <a:t> FROM (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column_name , … </a:t>
            </a:r>
            <a:r>
              <a:rPr lang="en-US" sz="1600" dirty="0">
                <a:cs typeface="B Nazanin" panose="00000400000000000000" pitchFamily="2" charset="-78"/>
              </a:rPr>
              <a:t>)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as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virtual_table_name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درواقع خروجی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داخلی به عنوان یک جدول مجازی در نظر گرفته می‌شود. 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Flowchart: Terminator 9">
            <a:hlinkClick r:id="rId9" action="ppaction://hlinksldjump"/>
            <a:extLst>
              <a:ext uri="{FF2B5EF4-FFF2-40B4-BE49-F238E27FC236}">
                <a16:creationId xmlns:a16="http://schemas.microsoft.com/office/drawing/2014/main" id="{76A3D31E-13AA-4F72-BF7F-05A455CD81AD}"/>
              </a:ext>
            </a:extLst>
          </p:cNvPr>
          <p:cNvSpPr/>
          <p:nvPr/>
        </p:nvSpPr>
        <p:spPr>
          <a:xfrm>
            <a:off x="5046132" y="5739643"/>
            <a:ext cx="2099736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مثال </a:t>
            </a:r>
            <a:r>
              <a:rPr lang="en-US" sz="1600" b="1" dirty="0">
                <a:cs typeface="B Nazanin" panose="00000400000000000000" pitchFamily="2" charset="-78"/>
              </a:rPr>
              <a:t>sub query</a:t>
            </a:r>
          </a:p>
        </p:txBody>
      </p:sp>
    </p:spTree>
    <p:extLst>
      <p:ext uri="{BB962C8B-B14F-4D97-AF65-F5344CB8AC3E}">
        <p14:creationId xmlns:p14="http://schemas.microsoft.com/office/powerpoint/2010/main" val="264810828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مثال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sub query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1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TOP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3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( 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              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             ) as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ORDER By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</a:p>
          <a:p>
            <a:pPr lvl="1" algn="r" rtl="1"/>
            <a:endParaRPr lang="fa-IR" sz="1600" dirty="0">
              <a:cs typeface="B Nazanin" panose="00000400000000000000" pitchFamily="2" charset="-78"/>
            </a:endParaRP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در این مثال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داخلی نام و نام خانوادگی دانشجویان را در قالب جدول مجازی </a:t>
            </a:r>
            <a:r>
              <a:rPr lang="en-US" sz="1600" dirty="0">
                <a:cs typeface="B Nazanin" panose="00000400000000000000" pitchFamily="2" charset="-78"/>
              </a:rPr>
              <a:t>st</a:t>
            </a:r>
            <a:r>
              <a:rPr lang="fa-IR" sz="1600" dirty="0">
                <a:cs typeface="B Nazanin" panose="00000400000000000000" pitchFamily="2" charset="-78"/>
              </a:rPr>
              <a:t> بازمی‌گرداند و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بیرونی سه نفر اول را برحسب نام خانوادگی نمایش می‌دهد.</a:t>
            </a:r>
          </a:p>
          <a:p>
            <a:pPr algn="r" rtl="1"/>
            <a:endParaRPr lang="fa-IR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2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( SELECT TOP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3 FirstName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Age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              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               ORDER By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Age </a:t>
            </a:r>
            <a:r>
              <a:rPr lang="en-US" sz="1600" dirty="0">
                <a:cs typeface="B Nazanin" panose="00000400000000000000" pitchFamily="2" charset="-78"/>
              </a:rPr>
              <a:t>DESC</a:t>
            </a:r>
          </a:p>
          <a:p>
            <a:r>
              <a:rPr lang="en-US" sz="1600" dirty="0">
                <a:cs typeface="B Nazanin" panose="00000400000000000000" pitchFamily="2" charset="-78"/>
              </a:rPr>
              <a:t>             ) as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ORDER By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</a:p>
          <a:p>
            <a:pPr lvl="1" algn="r" rtl="1"/>
            <a:endParaRPr lang="fa-IR" sz="1600" dirty="0">
              <a:cs typeface="B Nazanin" panose="00000400000000000000" pitchFamily="2" charset="-78"/>
            </a:endParaRP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در این مثال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داخلی نام ، نام خانوادگی و سن سه دانشجویی که بیشترین سن را دارند ارائه می‌دهد و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بیرونی آنها را برحسب نام خانوادگی مرتب کرده نمایش می‌دهد.</a:t>
            </a:r>
          </a:p>
        </p:txBody>
      </p:sp>
    </p:spTree>
    <p:extLst>
      <p:ext uri="{BB962C8B-B14F-4D97-AF65-F5344CB8AC3E}">
        <p14:creationId xmlns:p14="http://schemas.microsoft.com/office/powerpoint/2010/main" val="337928357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پیوند جداول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5 – پیوند جداول ( </a:t>
            </a:r>
            <a:r>
              <a:rPr lang="en-US" sz="1600" b="1" dirty="0">
                <a:cs typeface="B Nazanin" panose="00000400000000000000" pitchFamily="2" charset="-78"/>
              </a:rPr>
              <a:t>Join</a:t>
            </a:r>
            <a:r>
              <a:rPr lang="fa-IR" sz="1600" b="1" dirty="0">
                <a:cs typeface="B Nazanin" panose="00000400000000000000" pitchFamily="2" charset="-78"/>
              </a:rPr>
              <a:t> )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از </a:t>
            </a:r>
            <a:r>
              <a:rPr lang="en-US" sz="1600" dirty="0">
                <a:cs typeface="B Nazanin" panose="00000400000000000000" pitchFamily="2" charset="-78"/>
              </a:rPr>
              <a:t>join</a:t>
            </a:r>
            <a:r>
              <a:rPr lang="fa-IR" sz="1600" dirty="0">
                <a:cs typeface="B Nazanin" panose="00000400000000000000" pitchFamily="2" charset="-78"/>
              </a:rPr>
              <a:t> برای مشاهده اطلاعات از چندین بخش مختلف ( چندین جدول یا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) استفاده می‌شود .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پیوند جداول انواع مختلفی دارد : </a:t>
            </a:r>
          </a:p>
          <a:p>
            <a:pPr marL="1200150" lvl="2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پیوند داخلی ( </a:t>
            </a:r>
            <a:r>
              <a:rPr lang="en-US" sz="1600" dirty="0">
                <a:cs typeface="B Nazanin" panose="00000400000000000000" pitchFamily="2" charset="-78"/>
              </a:rPr>
              <a:t>Inner Join</a:t>
            </a:r>
            <a:r>
              <a:rPr lang="fa-IR" sz="1600" dirty="0">
                <a:cs typeface="B Nazanin" panose="00000400000000000000" pitchFamily="2" charset="-78"/>
              </a:rPr>
              <a:t> ) </a:t>
            </a:r>
          </a:p>
          <a:p>
            <a:pPr marL="1200150" lvl="2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پیوند خارجی ( </a:t>
            </a:r>
            <a:r>
              <a:rPr lang="en-US" sz="1600" dirty="0">
                <a:cs typeface="B Nazanin" panose="00000400000000000000" pitchFamily="2" charset="-78"/>
              </a:rPr>
              <a:t>Outer join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1657350" lvl="3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پیوند خارجی چپ ( </a:t>
            </a:r>
            <a:r>
              <a:rPr lang="en-US" sz="1600" dirty="0">
                <a:cs typeface="B Nazanin" panose="00000400000000000000" pitchFamily="2" charset="-78"/>
              </a:rPr>
              <a:t>Left Outer Join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1657350" lvl="3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پیوند خارجی راست ( </a:t>
            </a:r>
            <a:r>
              <a:rPr lang="en-US" sz="1600" dirty="0">
                <a:cs typeface="B Nazanin" panose="00000400000000000000" pitchFamily="2" charset="-78"/>
              </a:rPr>
              <a:t>Right Outer Join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1657350" lvl="3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پیوند خارجی کامل ( </a:t>
            </a:r>
            <a:r>
              <a:rPr lang="en-US" sz="1600" dirty="0">
                <a:cs typeface="B Nazanin" panose="00000400000000000000" pitchFamily="2" charset="-78"/>
              </a:rPr>
              <a:t>Full Outer Join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marL="1200150" lvl="2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پیوند ضربدری ( </a:t>
            </a:r>
            <a:r>
              <a:rPr lang="en-US" sz="1600" dirty="0">
                <a:cs typeface="B Nazanin" panose="00000400000000000000" pitchFamily="2" charset="-78"/>
              </a:rPr>
              <a:t>Cross Join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AB68B-B57F-4B14-A56E-3B44326056B7}"/>
              </a:ext>
            </a:extLst>
          </p:cNvPr>
          <p:cNvSpPr txBox="1"/>
          <p:nvPr/>
        </p:nvSpPr>
        <p:spPr>
          <a:xfrm>
            <a:off x="596347" y="3153676"/>
            <a:ext cx="1103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فرض کنید دو جدول رشته تحصیلی ( </a:t>
            </a:r>
            <a:r>
              <a:rPr lang="en-US" sz="1600" b="1" dirty="0">
                <a:cs typeface="B Nazanin" panose="00000400000000000000" pitchFamily="2" charset="-78"/>
              </a:rPr>
              <a:t>major</a:t>
            </a:r>
            <a:r>
              <a:rPr lang="fa-IR" sz="1600" b="1" dirty="0">
                <a:cs typeface="B Nazanin" panose="00000400000000000000" pitchFamily="2" charset="-78"/>
              </a:rPr>
              <a:t> ) و درس ( </a:t>
            </a:r>
            <a:r>
              <a:rPr lang="en-US" sz="1600" b="1" dirty="0">
                <a:cs typeface="B Nazanin" panose="00000400000000000000" pitchFamily="2" charset="-78"/>
              </a:rPr>
              <a:t>lesson</a:t>
            </a:r>
            <a:r>
              <a:rPr lang="fa-IR" sz="1600" b="1" dirty="0">
                <a:cs typeface="B Nazanin" panose="00000400000000000000" pitchFamily="2" charset="-78"/>
              </a:rPr>
              <a:t> ) را به صورت زیر داریم : 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0651F218-7792-472C-957D-A3FA4D6AE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00372"/>
              </p:ext>
            </p:extLst>
          </p:nvPr>
        </p:nvGraphicFramePr>
        <p:xfrm>
          <a:off x="2235201" y="4134643"/>
          <a:ext cx="36124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132">
                  <a:extLst>
                    <a:ext uri="{9D8B030D-6E8A-4147-A177-3AD203B41FA5}">
                      <a16:colId xmlns:a16="http://schemas.microsoft.com/office/drawing/2014/main" val="680112224"/>
                    </a:ext>
                  </a:extLst>
                </a:gridCol>
                <a:gridCol w="1794933">
                  <a:extLst>
                    <a:ext uri="{9D8B030D-6E8A-4147-A177-3AD203B41FA5}">
                      <a16:colId xmlns:a16="http://schemas.microsoft.com/office/drawing/2014/main" val="2393802588"/>
                    </a:ext>
                  </a:extLst>
                </a:gridCol>
                <a:gridCol w="835379">
                  <a:extLst>
                    <a:ext uri="{9D8B030D-6E8A-4147-A177-3AD203B41FA5}">
                      <a16:colId xmlns:a16="http://schemas.microsoft.com/office/drawing/2014/main" val="4027028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54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+mn-lt"/>
                          <a:cs typeface="B Nazanin" panose="00000400000000000000" pitchFamily="2" charset="-78"/>
                        </a:rPr>
                        <a:t>100</a:t>
                      </a:r>
                      <a:endParaRPr lang="en-US" sz="1600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+mn-lt"/>
                          <a:cs typeface="B Nazanin" panose="00000400000000000000" pitchFamily="2" charset="-78"/>
                        </a:rPr>
                        <a:t>فناوری اطلاعات</a:t>
                      </a:r>
                      <a:endParaRPr lang="en-US" sz="1600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+mn-lt"/>
                          <a:cs typeface="B Nazanin" panose="00000400000000000000" pitchFamily="2" charset="-78"/>
                        </a:rPr>
                        <a:t>20</a:t>
                      </a:r>
                      <a:endParaRPr lang="en-US" sz="1600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330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+mn-lt"/>
                          <a:cs typeface="B Nazanin" panose="00000400000000000000" pitchFamily="2" charset="-78"/>
                        </a:rPr>
                        <a:t>200</a:t>
                      </a:r>
                      <a:endParaRPr lang="en-US" sz="1600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+mn-lt"/>
                          <a:cs typeface="B Nazanin" panose="00000400000000000000" pitchFamily="2" charset="-78"/>
                        </a:rPr>
                        <a:t>سخت افزار</a:t>
                      </a:r>
                      <a:endParaRPr lang="en-US" sz="1600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+mn-lt"/>
                          <a:cs typeface="B Nazanin" panose="00000400000000000000" pitchFamily="2" charset="-78"/>
                        </a:rPr>
                        <a:t>0</a:t>
                      </a:r>
                      <a:endParaRPr lang="en-US" sz="1600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756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+mn-lt"/>
                          <a:cs typeface="B Nazanin" panose="00000400000000000000" pitchFamily="2" charset="-78"/>
                        </a:rPr>
                        <a:t>300</a:t>
                      </a:r>
                      <a:endParaRPr lang="en-US" sz="1600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+mn-lt"/>
                          <a:cs typeface="B Nazanin" panose="00000400000000000000" pitchFamily="2" charset="-78"/>
                        </a:rPr>
                        <a:t>معماری</a:t>
                      </a:r>
                      <a:endParaRPr lang="en-US" sz="1600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+mn-lt"/>
                          <a:cs typeface="B Nazanin" panose="00000400000000000000" pitchFamily="2" charset="-78"/>
                        </a:rPr>
                        <a:t>30</a:t>
                      </a:r>
                      <a:endParaRPr lang="en-US" sz="1600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249146"/>
                  </a:ext>
                </a:extLst>
              </a:tr>
            </a:tbl>
          </a:graphicData>
        </a:graphic>
      </p:graphicFrame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2E05371D-D6D7-48FF-96A3-89517DE11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199879"/>
              </p:ext>
            </p:extLst>
          </p:nvPr>
        </p:nvGraphicFramePr>
        <p:xfrm>
          <a:off x="6344356" y="3636932"/>
          <a:ext cx="34950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920">
                  <a:extLst>
                    <a:ext uri="{9D8B030D-6E8A-4147-A177-3AD203B41FA5}">
                      <a16:colId xmlns:a16="http://schemas.microsoft.com/office/drawing/2014/main" val="1933267526"/>
                    </a:ext>
                  </a:extLst>
                </a:gridCol>
                <a:gridCol w="1218368">
                  <a:extLst>
                    <a:ext uri="{9D8B030D-6E8A-4147-A177-3AD203B41FA5}">
                      <a16:colId xmlns:a16="http://schemas.microsoft.com/office/drawing/2014/main" val="323968693"/>
                    </a:ext>
                  </a:extLst>
                </a:gridCol>
                <a:gridCol w="485422">
                  <a:extLst>
                    <a:ext uri="{9D8B030D-6E8A-4147-A177-3AD203B41FA5}">
                      <a16:colId xmlns:a16="http://schemas.microsoft.com/office/drawing/2014/main" val="1553178102"/>
                    </a:ext>
                  </a:extLst>
                </a:gridCol>
                <a:gridCol w="966348">
                  <a:extLst>
                    <a:ext uri="{9D8B030D-6E8A-4147-A177-3AD203B41FA5}">
                      <a16:colId xmlns:a16="http://schemas.microsoft.com/office/drawing/2014/main" val="739308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1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1000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بانک اطلاعاتی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100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43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2000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طراحی الگوریتم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100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018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3000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نقشه کشی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300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27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4000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تاریخ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cs typeface="B Nazanin" panose="00000400000000000000" pitchFamily="2" charset="-78"/>
                        </a:rPr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17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5000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فارسی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cs typeface="B Nazanin" panose="00000400000000000000" pitchFamily="2" charset="-78"/>
                        </a:rPr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242233"/>
                  </a:ext>
                </a:extLst>
              </a:tr>
            </a:tbl>
          </a:graphicData>
        </a:graphic>
      </p:graphicFrame>
      <p:sp>
        <p:nvSpPr>
          <p:cNvPr id="14" name="Flowchart: Terminator 13">
            <a:hlinkClick r:id="rId5" action="ppaction://hlinksldjump"/>
            <a:extLst>
              <a:ext uri="{FF2B5EF4-FFF2-40B4-BE49-F238E27FC236}">
                <a16:creationId xmlns:a16="http://schemas.microsoft.com/office/drawing/2014/main" id="{57E1CF01-CA80-43E5-B463-DF5491BE0973}"/>
              </a:ext>
            </a:extLst>
          </p:cNvPr>
          <p:cNvSpPr/>
          <p:nvPr/>
        </p:nvSpPr>
        <p:spPr>
          <a:xfrm>
            <a:off x="596347" y="760891"/>
            <a:ext cx="2099736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Inner Join</a:t>
            </a:r>
          </a:p>
        </p:txBody>
      </p:sp>
      <p:sp>
        <p:nvSpPr>
          <p:cNvPr id="15" name="Flowchart: Terminator 14">
            <a:hlinkClick r:id="rId11" action="ppaction://hlinksldjump"/>
            <a:extLst>
              <a:ext uri="{FF2B5EF4-FFF2-40B4-BE49-F238E27FC236}">
                <a16:creationId xmlns:a16="http://schemas.microsoft.com/office/drawing/2014/main" id="{7C0BE351-6760-4E24-A4EF-B55F6C2CA438}"/>
              </a:ext>
            </a:extLst>
          </p:cNvPr>
          <p:cNvSpPr/>
          <p:nvPr/>
        </p:nvSpPr>
        <p:spPr>
          <a:xfrm>
            <a:off x="596347" y="1189219"/>
            <a:ext cx="2099736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Left Outer Join</a:t>
            </a:r>
          </a:p>
        </p:txBody>
      </p:sp>
      <p:sp>
        <p:nvSpPr>
          <p:cNvPr id="16" name="Flowchart: Terminator 15">
            <a:hlinkClick r:id="rId12" action="ppaction://hlinksldjump"/>
            <a:extLst>
              <a:ext uri="{FF2B5EF4-FFF2-40B4-BE49-F238E27FC236}">
                <a16:creationId xmlns:a16="http://schemas.microsoft.com/office/drawing/2014/main" id="{61404970-B7E6-4CFF-B51A-4E2E1811C79E}"/>
              </a:ext>
            </a:extLst>
          </p:cNvPr>
          <p:cNvSpPr/>
          <p:nvPr/>
        </p:nvSpPr>
        <p:spPr>
          <a:xfrm>
            <a:off x="596347" y="1650767"/>
            <a:ext cx="2099736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Right Outer Join</a:t>
            </a:r>
          </a:p>
        </p:txBody>
      </p:sp>
      <p:sp>
        <p:nvSpPr>
          <p:cNvPr id="17" name="Flowchart: Terminator 16">
            <a:hlinkClick r:id="rId13" action="ppaction://hlinksldjump"/>
            <a:extLst>
              <a:ext uri="{FF2B5EF4-FFF2-40B4-BE49-F238E27FC236}">
                <a16:creationId xmlns:a16="http://schemas.microsoft.com/office/drawing/2014/main" id="{F49E027E-6CD9-49EA-9F2A-F2B07AA452EB}"/>
              </a:ext>
            </a:extLst>
          </p:cNvPr>
          <p:cNvSpPr/>
          <p:nvPr/>
        </p:nvSpPr>
        <p:spPr>
          <a:xfrm>
            <a:off x="596347" y="2097824"/>
            <a:ext cx="2099736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Full Outer Join</a:t>
            </a:r>
          </a:p>
        </p:txBody>
      </p:sp>
      <p:sp>
        <p:nvSpPr>
          <p:cNvPr id="18" name="Flowchart: Terminator 17">
            <a:hlinkClick r:id="rId14" action="ppaction://hlinksldjump"/>
            <a:extLst>
              <a:ext uri="{FF2B5EF4-FFF2-40B4-BE49-F238E27FC236}">
                <a16:creationId xmlns:a16="http://schemas.microsoft.com/office/drawing/2014/main" id="{C73A4ACD-EE6C-4AF1-84B8-25086317E1B3}"/>
              </a:ext>
            </a:extLst>
          </p:cNvPr>
          <p:cNvSpPr/>
          <p:nvPr/>
        </p:nvSpPr>
        <p:spPr>
          <a:xfrm>
            <a:off x="596347" y="2565624"/>
            <a:ext cx="2099736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Cross Join</a:t>
            </a:r>
          </a:p>
        </p:txBody>
      </p:sp>
      <p:sp>
        <p:nvSpPr>
          <p:cNvPr id="19" name="Flowchart: Terminator 18">
            <a:hlinkClick r:id="rId15" action="ppaction://hlinksldjump"/>
            <a:extLst>
              <a:ext uri="{FF2B5EF4-FFF2-40B4-BE49-F238E27FC236}">
                <a16:creationId xmlns:a16="http://schemas.microsoft.com/office/drawing/2014/main" id="{7DB8C6C5-63E7-475E-B242-2C14867037CB}"/>
              </a:ext>
            </a:extLst>
          </p:cNvPr>
          <p:cNvSpPr/>
          <p:nvPr/>
        </p:nvSpPr>
        <p:spPr>
          <a:xfrm>
            <a:off x="596347" y="3017305"/>
            <a:ext cx="2099736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600" b="1" dirty="0">
                <a:cs typeface="B Nazanin" panose="00000400000000000000" pitchFamily="2" charset="-78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83881273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پیوند داخلی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متداول‌ترین نوع پیوند جداول، پیوند داخلی است و فرم کلی آن به صورت زیر است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, …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left_table_name  </a:t>
            </a:r>
            <a:r>
              <a:rPr lang="en-US" sz="1600" dirty="0">
                <a:cs typeface="B Nazanin" panose="00000400000000000000" pitchFamily="2" charset="-78"/>
              </a:rPr>
              <a:t>INNER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right_table_name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left_table_name 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right_table_name 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در این نوع پیوند، اطلاعات مشترک در هر دو جدول سمت چپ و راست نشان داده می‌شود. 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. Mname , lesson . Lname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600" dirty="0">
                <a:cs typeface="B Nazanin" panose="00000400000000000000" pitchFamily="2" charset="-78"/>
              </a:rPr>
              <a:t>INNER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خروجی به صورت زیر خواهد بود : </a:t>
            </a:r>
          </a:p>
        </p:txBody>
      </p:sp>
      <p:graphicFrame>
        <p:nvGraphicFramePr>
          <p:cNvPr id="10" name="Table 18">
            <a:extLst>
              <a:ext uri="{FF2B5EF4-FFF2-40B4-BE49-F238E27FC236}">
                <a16:creationId xmlns:a16="http://schemas.microsoft.com/office/drawing/2014/main" id="{428DD600-4ABB-48B5-B09C-2615C9F60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487752"/>
              </p:ext>
            </p:extLst>
          </p:nvPr>
        </p:nvGraphicFramePr>
        <p:xfrm>
          <a:off x="4419600" y="3838003"/>
          <a:ext cx="3352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01204218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7519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81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فناوری اطلاعات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بانک اطلاعاتی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26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فناوری اطلاعات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طراحی الگوریتم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3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معماری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نقشه کشی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4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15498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آشنایی با محیط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SQL Server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83" name="Rounded Rectangle 41">
            <a:extLst>
              <a:ext uri="{FF2B5EF4-FFF2-40B4-BE49-F238E27FC236}">
                <a16:creationId xmlns:a16="http://schemas.microsoft.com/office/drawing/2014/main" id="{1650C17B-89BB-4557-BA21-E309893491D3}"/>
              </a:ext>
            </a:extLst>
          </p:cNvPr>
          <p:cNvSpPr/>
          <p:nvPr/>
        </p:nvSpPr>
        <p:spPr>
          <a:xfrm>
            <a:off x="7488983" y="1939344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6" name="Rounded Rectangle 47">
            <a:extLst>
              <a:ext uri="{FF2B5EF4-FFF2-40B4-BE49-F238E27FC236}">
                <a16:creationId xmlns:a16="http://schemas.microsoft.com/office/drawing/2014/main" id="{68CEE730-24F4-42D8-A558-DFE2D1774E0E}"/>
              </a:ext>
            </a:extLst>
          </p:cNvPr>
          <p:cNvSpPr/>
          <p:nvPr/>
        </p:nvSpPr>
        <p:spPr>
          <a:xfrm>
            <a:off x="3662885" y="1258900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6B7F0B-DA1E-4544-AA98-3A7C12EC5FE5}"/>
              </a:ext>
            </a:extLst>
          </p:cNvPr>
          <p:cNvGrpSpPr/>
          <p:nvPr/>
        </p:nvGrpSpPr>
        <p:grpSpPr>
          <a:xfrm>
            <a:off x="9916126" y="3507809"/>
            <a:ext cx="1550214" cy="1433743"/>
            <a:chOff x="8838648" y="4123811"/>
            <a:chExt cx="2078182" cy="208038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Rounded Rectangle 50">
              <a:hlinkClick r:id="rId11" action="ppaction://hlinksldjump"/>
              <a:extLst>
                <a:ext uri="{FF2B5EF4-FFF2-40B4-BE49-F238E27FC236}">
                  <a16:creationId xmlns:a16="http://schemas.microsoft.com/office/drawing/2014/main" id="{9591F112-E608-45A7-A292-657FE8CD88B5}"/>
                </a:ext>
              </a:extLst>
            </p:cNvPr>
            <p:cNvSpPr/>
            <p:nvPr/>
          </p:nvSpPr>
          <p:spPr>
            <a:xfrm>
              <a:off x="8838648" y="4123811"/>
              <a:ext cx="2078182" cy="1979309"/>
            </a:xfrm>
            <a:prstGeom prst="roundRect">
              <a:avLst>
                <a:gd name="adj" fmla="val 6276"/>
              </a:avLst>
            </a:prstGeom>
            <a:gradFill>
              <a:gsLst>
                <a:gs pos="85000">
                  <a:schemeClr val="accent5">
                    <a:lumMod val="40000"/>
                    <a:lumOff val="60000"/>
                  </a:schemeClr>
                </a:gs>
                <a:gs pos="60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 Placeholder 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9566CE17-A19E-449C-BDBC-71F33BD88B3B}"/>
                </a:ext>
              </a:extLst>
            </p:cNvPr>
            <p:cNvSpPr txBox="1">
              <a:spLocks/>
            </p:cNvSpPr>
            <p:nvPr/>
          </p:nvSpPr>
          <p:spPr>
            <a:xfrm>
              <a:off x="8904774" y="4770605"/>
              <a:ext cx="1945930" cy="1433590"/>
            </a:xfrm>
            <a:prstGeom prst="rect">
              <a:avLst/>
            </a:prstGeom>
            <a:no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a-IR" sz="1600" b="1" dirty="0">
                  <a:solidFill>
                    <a:prstClr val="white"/>
                  </a:solidFill>
                  <a:cs typeface="B Titr" panose="00000700000000000000" pitchFamily="2" charset="-78"/>
                </a:rPr>
                <a:t>ویرایش های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prstClr val="white"/>
                  </a:solidFill>
                  <a:cs typeface="B Titr" panose="00000700000000000000" pitchFamily="2" charset="-78"/>
                </a:rPr>
                <a:t>SQL Server</a:t>
              </a:r>
              <a:endParaRPr lang="ar-SA" sz="1600" b="1" dirty="0">
                <a:solidFill>
                  <a:prstClr val="white"/>
                </a:solidFill>
                <a:cs typeface="B Titr" panose="00000700000000000000" pitchFamily="2" charset="-78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CAC7CD-04FE-44CD-9205-F76C163A6AF2}"/>
              </a:ext>
            </a:extLst>
          </p:cNvPr>
          <p:cNvGrpSpPr/>
          <p:nvPr/>
        </p:nvGrpSpPr>
        <p:grpSpPr>
          <a:xfrm>
            <a:off x="6831762" y="3507809"/>
            <a:ext cx="1550214" cy="1433743"/>
            <a:chOff x="3812504" y="4123811"/>
            <a:chExt cx="2078182" cy="2080384"/>
          </a:xfrm>
        </p:grpSpPr>
        <p:sp>
          <p:nvSpPr>
            <p:cNvPr id="17" name="Rounded Rectangle 62">
              <a:hlinkClick r:id="rId12" action="ppaction://hlinksldjump"/>
              <a:extLst>
                <a:ext uri="{FF2B5EF4-FFF2-40B4-BE49-F238E27FC236}">
                  <a16:creationId xmlns:a16="http://schemas.microsoft.com/office/drawing/2014/main" id="{4643B3D5-7898-4F47-AEC6-10D1918F3453}"/>
                </a:ext>
              </a:extLst>
            </p:cNvPr>
            <p:cNvSpPr/>
            <p:nvPr/>
          </p:nvSpPr>
          <p:spPr>
            <a:xfrm>
              <a:off x="3812504" y="4123811"/>
              <a:ext cx="2078182" cy="1979309"/>
            </a:xfrm>
            <a:prstGeom prst="roundRect">
              <a:avLst>
                <a:gd name="adj" fmla="val 6276"/>
              </a:avLst>
            </a:prstGeom>
            <a:gradFill>
              <a:gsLst>
                <a:gs pos="85000">
                  <a:schemeClr val="accent5">
                    <a:lumMod val="40000"/>
                    <a:lumOff val="60000"/>
                  </a:schemeClr>
                </a:gs>
                <a:gs pos="60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 Placeholder 16">
              <a:hlinkClick r:id="rId12" action="ppaction://hlinksldjump"/>
              <a:extLst>
                <a:ext uri="{FF2B5EF4-FFF2-40B4-BE49-F238E27FC236}">
                  <a16:creationId xmlns:a16="http://schemas.microsoft.com/office/drawing/2014/main" id="{1AF1DB9D-3FD9-4FBA-B4F7-C574E2495577}"/>
                </a:ext>
              </a:extLst>
            </p:cNvPr>
            <p:cNvSpPr txBox="1">
              <a:spLocks/>
            </p:cNvSpPr>
            <p:nvPr/>
          </p:nvSpPr>
          <p:spPr>
            <a:xfrm>
              <a:off x="3851292" y="4770605"/>
              <a:ext cx="1945930" cy="1433590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a-IR" sz="1600" b="1" dirty="0">
                  <a:solidFill>
                    <a:prstClr val="white"/>
                  </a:solidFill>
                  <a:cs typeface="B Titr" panose="00000700000000000000" pitchFamily="2" charset="-78"/>
                </a:rPr>
                <a:t>اجزای اصلی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prstClr val="white"/>
                  </a:solidFill>
                  <a:cs typeface="B Titr" panose="00000700000000000000" pitchFamily="2" charset="-78"/>
                </a:rPr>
                <a:t>SQL Server</a:t>
              </a:r>
              <a:endParaRPr lang="ar-SA" sz="1600" b="1" dirty="0">
                <a:solidFill>
                  <a:prstClr val="white"/>
                </a:solidFill>
                <a:cs typeface="B Titr" panose="00000700000000000000" pitchFamily="2" charset="-78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BE9553-65C9-4C8F-82A7-F1F5D5E6C8E4}"/>
              </a:ext>
            </a:extLst>
          </p:cNvPr>
          <p:cNvGrpSpPr/>
          <p:nvPr/>
        </p:nvGrpSpPr>
        <p:grpSpPr>
          <a:xfrm>
            <a:off x="3744278" y="3496521"/>
            <a:ext cx="1550214" cy="1415124"/>
            <a:chOff x="1286686" y="4123811"/>
            <a:chExt cx="2078182" cy="2053367"/>
          </a:xfrm>
        </p:grpSpPr>
        <p:sp>
          <p:nvSpPr>
            <p:cNvPr id="20" name="Rounded Rectangle 68">
              <a:hlinkClick r:id="rId13" action="ppaction://hlinksldjump"/>
              <a:extLst>
                <a:ext uri="{FF2B5EF4-FFF2-40B4-BE49-F238E27FC236}">
                  <a16:creationId xmlns:a16="http://schemas.microsoft.com/office/drawing/2014/main" id="{E738130E-3E83-4722-8DA8-0FDCBC044DF8}"/>
                </a:ext>
              </a:extLst>
            </p:cNvPr>
            <p:cNvSpPr/>
            <p:nvPr/>
          </p:nvSpPr>
          <p:spPr>
            <a:xfrm>
              <a:off x="1286686" y="4123811"/>
              <a:ext cx="2078182" cy="1979309"/>
            </a:xfrm>
            <a:prstGeom prst="roundRect">
              <a:avLst>
                <a:gd name="adj" fmla="val 6276"/>
              </a:avLst>
            </a:prstGeom>
            <a:gradFill>
              <a:gsLst>
                <a:gs pos="85000">
                  <a:schemeClr val="accent5">
                    <a:lumMod val="40000"/>
                    <a:lumOff val="60000"/>
                  </a:schemeClr>
                </a:gs>
                <a:gs pos="60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Text Placeholder 16">
              <a:hlinkClick r:id="rId13" action="ppaction://hlinksldjump"/>
              <a:extLst>
                <a:ext uri="{FF2B5EF4-FFF2-40B4-BE49-F238E27FC236}">
                  <a16:creationId xmlns:a16="http://schemas.microsoft.com/office/drawing/2014/main" id="{4E4F8C1D-C12F-4269-A405-9FA0AAAEE627}"/>
                </a:ext>
              </a:extLst>
            </p:cNvPr>
            <p:cNvSpPr txBox="1">
              <a:spLocks/>
            </p:cNvSpPr>
            <p:nvPr/>
          </p:nvSpPr>
          <p:spPr>
            <a:xfrm>
              <a:off x="1351514" y="4743588"/>
              <a:ext cx="1945930" cy="1433590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a-IR" sz="1600" b="1" dirty="0">
                  <a:solidFill>
                    <a:prstClr val="white"/>
                  </a:solidFill>
                  <a:cs typeface="B Titr" panose="00000700000000000000" pitchFamily="2" charset="-78"/>
                </a:rPr>
                <a:t>ورود به محیط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prstClr val="white"/>
                  </a:solidFill>
                  <a:cs typeface="B Titr" panose="00000700000000000000" pitchFamily="2" charset="-78"/>
                </a:rPr>
                <a:t>SQL Server</a:t>
              </a:r>
              <a:endParaRPr lang="ar-SA" sz="1600" b="1" dirty="0">
                <a:solidFill>
                  <a:prstClr val="white"/>
                </a:solidFill>
                <a:cs typeface="B Titr" panose="00000700000000000000" pitchFamily="2" charset="-78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A7429A-70CF-4A74-AA20-53F0E63D8DD7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521386" y="2629550"/>
            <a:ext cx="925" cy="37035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67775D-8206-4A27-A9E9-46ECB9062323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694008" y="2634028"/>
            <a:ext cx="988" cy="36587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FB13F3-0F58-459E-8AD7-FBC80866AC7B}"/>
              </a:ext>
            </a:extLst>
          </p:cNvPr>
          <p:cNvCxnSpPr/>
          <p:nvPr/>
        </p:nvCxnSpPr>
        <p:spPr>
          <a:xfrm>
            <a:off x="1505831" y="2629549"/>
            <a:ext cx="9188176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1CBBC4-25AE-4A83-A56E-02329048C8D3}"/>
              </a:ext>
            </a:extLst>
          </p:cNvPr>
          <p:cNvCxnSpPr/>
          <p:nvPr/>
        </p:nvCxnSpPr>
        <p:spPr>
          <a:xfrm flipV="1">
            <a:off x="6101895" y="2136487"/>
            <a:ext cx="0" cy="482058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19">
            <a:hlinkClick r:id="rId14" action="ppaction://hlinksldjump"/>
            <a:extLst>
              <a:ext uri="{FF2B5EF4-FFF2-40B4-BE49-F238E27FC236}">
                <a16:creationId xmlns:a16="http://schemas.microsoft.com/office/drawing/2014/main" id="{F2658B6E-C14F-46CB-9F3F-FD0B7F306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917" y="2999902"/>
            <a:ext cx="742938" cy="68451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FontAwesome" pitchFamily="2" charset="0"/>
            </a:endParaRPr>
          </a:p>
        </p:txBody>
      </p:sp>
      <p:sp>
        <p:nvSpPr>
          <p:cNvPr id="27" name="Oval 19">
            <a:hlinkClick r:id="rId15" action="ppaction://hlinksldjump"/>
            <a:extLst>
              <a:ext uri="{FF2B5EF4-FFF2-40B4-BE49-F238E27FC236}">
                <a16:creationId xmlns:a16="http://schemas.microsoft.com/office/drawing/2014/main" id="{AEA1FC8F-90E0-4B3F-A81E-F65DAB8F2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263" y="2999902"/>
            <a:ext cx="742938" cy="68451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FontAwesome" pitchFamily="2" charset="0"/>
            </a:endParaRPr>
          </a:p>
        </p:txBody>
      </p:sp>
      <p:sp>
        <p:nvSpPr>
          <p:cNvPr id="28" name="Oval 19">
            <a:hlinkClick r:id="rId16" action="ppaction://hlinksldjump"/>
            <a:extLst>
              <a:ext uri="{FF2B5EF4-FFF2-40B4-BE49-F238E27FC236}">
                <a16:creationId xmlns:a16="http://schemas.microsoft.com/office/drawing/2014/main" id="{8311237A-B8D7-48E3-A9F7-072EE172B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3527" y="2999902"/>
            <a:ext cx="742938" cy="68451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FontAwesome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1017DF-43BF-4A57-A79B-408786EC4F7F}"/>
              </a:ext>
            </a:extLst>
          </p:cNvPr>
          <p:cNvGrpSpPr/>
          <p:nvPr/>
        </p:nvGrpSpPr>
        <p:grpSpPr>
          <a:xfrm>
            <a:off x="4394028" y="698274"/>
            <a:ext cx="3351367" cy="1467984"/>
            <a:chOff x="4405337" y="1603905"/>
            <a:chExt cx="3351367" cy="1467984"/>
          </a:xfrm>
        </p:grpSpPr>
        <p:sp>
          <p:nvSpPr>
            <p:cNvPr id="30" name="Rounded Rectangle 88">
              <a:hlinkClick r:id="rId5" action="ppaction://hlinksldjump"/>
              <a:extLst>
                <a:ext uri="{FF2B5EF4-FFF2-40B4-BE49-F238E27FC236}">
                  <a16:creationId xmlns:a16="http://schemas.microsoft.com/office/drawing/2014/main" id="{1DB41E1A-BC63-439E-ABBE-5BCA23F02432}"/>
                </a:ext>
              </a:extLst>
            </p:cNvPr>
            <p:cNvSpPr/>
            <p:nvPr/>
          </p:nvSpPr>
          <p:spPr>
            <a:xfrm>
              <a:off x="4405337" y="2421521"/>
              <a:ext cx="3351367" cy="650368"/>
            </a:xfrm>
            <a:prstGeom prst="roundRect">
              <a:avLst>
                <a:gd name="adj" fmla="val 6276"/>
              </a:avLst>
            </a:prstGeom>
            <a:gradFill flip="none" rotWithShape="1">
              <a:gsLst>
                <a:gs pos="73000">
                  <a:schemeClr val="accent5">
                    <a:lumMod val="40000"/>
                    <a:lumOff val="60000"/>
                  </a:schemeClr>
                </a:gs>
                <a:gs pos="60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fa-IR" dirty="0">
                  <a:solidFill>
                    <a:prstClr val="white"/>
                  </a:solidFill>
                  <a:cs typeface="B Titr" panose="00000700000000000000" pitchFamily="2" charset="-78"/>
                </a:rPr>
                <a:t>آشنایی با محیط </a:t>
              </a:r>
              <a:r>
                <a:rPr lang="en-US" b="1" dirty="0">
                  <a:solidFill>
                    <a:prstClr val="white"/>
                  </a:solidFill>
                  <a:cs typeface="B Titr" panose="00000700000000000000" pitchFamily="2" charset="-78"/>
                </a:rPr>
                <a:t>SQL Server</a:t>
              </a:r>
            </a:p>
          </p:txBody>
        </p:sp>
        <p:sp>
          <p:nvSpPr>
            <p:cNvPr id="31" name="Oval 19">
              <a:hlinkClick r:id="rId5" action="ppaction://hlinksldjump"/>
              <a:extLst>
                <a:ext uri="{FF2B5EF4-FFF2-40B4-BE49-F238E27FC236}">
                  <a16:creationId xmlns:a16="http://schemas.microsoft.com/office/drawing/2014/main" id="{D21366C5-66B3-4478-9C92-09F1EF943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7457" y="1603905"/>
              <a:ext cx="995966" cy="99323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8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F8524E-EBE4-49C6-9406-D377742CCA6B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7583868" y="2618546"/>
            <a:ext cx="864" cy="38135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867FB64-5DDB-43E7-8FC2-5728AC991B68}"/>
              </a:ext>
            </a:extLst>
          </p:cNvPr>
          <p:cNvGrpSpPr/>
          <p:nvPr/>
        </p:nvGrpSpPr>
        <p:grpSpPr>
          <a:xfrm>
            <a:off x="718527" y="3491197"/>
            <a:ext cx="1550214" cy="1440450"/>
            <a:chOff x="1286686" y="4123811"/>
            <a:chExt cx="2078182" cy="2090116"/>
          </a:xfrm>
        </p:grpSpPr>
        <p:sp>
          <p:nvSpPr>
            <p:cNvPr id="35" name="Rounded Rectangle 28">
              <a:hlinkClick r:id="rId17" action="ppaction://hlinksldjump"/>
              <a:extLst>
                <a:ext uri="{FF2B5EF4-FFF2-40B4-BE49-F238E27FC236}">
                  <a16:creationId xmlns:a16="http://schemas.microsoft.com/office/drawing/2014/main" id="{843BC4FA-598F-4D4F-9FF3-91FF8C4FB9AD}"/>
                </a:ext>
              </a:extLst>
            </p:cNvPr>
            <p:cNvSpPr/>
            <p:nvPr/>
          </p:nvSpPr>
          <p:spPr>
            <a:xfrm>
              <a:off x="1286686" y="4123811"/>
              <a:ext cx="2078182" cy="1979309"/>
            </a:xfrm>
            <a:prstGeom prst="roundRect">
              <a:avLst>
                <a:gd name="adj" fmla="val 6276"/>
              </a:avLst>
            </a:prstGeom>
            <a:gradFill>
              <a:gsLst>
                <a:gs pos="85000">
                  <a:schemeClr val="accent5">
                    <a:lumMod val="40000"/>
                    <a:lumOff val="60000"/>
                  </a:schemeClr>
                </a:gs>
                <a:gs pos="60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shape">
                <a:fillToRect l="50000" t="50000" r="50000" b="50000"/>
              </a:path>
            </a:gra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36" name="Text Placeholder 16">
              <a:hlinkClick r:id="rId17" action="ppaction://hlinksldjump"/>
              <a:extLst>
                <a:ext uri="{FF2B5EF4-FFF2-40B4-BE49-F238E27FC236}">
                  <a16:creationId xmlns:a16="http://schemas.microsoft.com/office/drawing/2014/main" id="{A7963EAF-9334-4B03-8A10-9A3FC288ABD8}"/>
                </a:ext>
              </a:extLst>
            </p:cNvPr>
            <p:cNvSpPr txBox="1">
              <a:spLocks/>
            </p:cNvSpPr>
            <p:nvPr/>
          </p:nvSpPr>
          <p:spPr>
            <a:xfrm>
              <a:off x="1349384" y="4780337"/>
              <a:ext cx="1945930" cy="1433590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fa-IR" sz="1600" b="1" dirty="0">
                  <a:solidFill>
                    <a:prstClr val="white"/>
                  </a:solidFill>
                  <a:cs typeface="B Titr" panose="00000700000000000000" pitchFamily="2" charset="-78"/>
                </a:rPr>
                <a:t>معرفی پایگاه‌های داده سیستم</a:t>
              </a:r>
              <a:endParaRPr lang="ar-SA" sz="1600" b="1" dirty="0">
                <a:solidFill>
                  <a:prstClr val="white"/>
                </a:solidFill>
                <a:cs typeface="B Titr" panose="00000700000000000000" pitchFamily="2" charset="-78"/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FD8849-75DF-4200-A7FA-768C2B6DB9CA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1495635" y="2619813"/>
            <a:ext cx="10196" cy="37476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9">
            <a:hlinkClick r:id="rId18" action="ppaction://hlinksldjump"/>
            <a:extLst>
              <a:ext uri="{FF2B5EF4-FFF2-40B4-BE49-F238E27FC236}">
                <a16:creationId xmlns:a16="http://schemas.microsoft.com/office/drawing/2014/main" id="{A3D9D29D-5333-4133-87B8-CEA1F4394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166" y="2994579"/>
            <a:ext cx="742938" cy="68451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5863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750"/>
                            </p:stCondLst>
                            <p:childTnLst>
                              <p:par>
                                <p:cTn id="8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پیوند بیرونی چپ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2AC0E7-09C1-4567-BBCE-882888DDAED3}"/>
              </a:ext>
            </a:extLst>
          </p:cNvPr>
          <p:cNvSpPr txBox="1"/>
          <p:nvPr/>
        </p:nvSpPr>
        <p:spPr>
          <a:xfrm>
            <a:off x="596348" y="725100"/>
            <a:ext cx="1103906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فرم کلی پیوند بیرونی چپ به صورت زیر است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, …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left_table_name  </a:t>
            </a:r>
            <a:r>
              <a:rPr lang="en-US" sz="1600" dirty="0">
                <a:cs typeface="B Nazanin" panose="00000400000000000000" pitchFamily="2" charset="-78"/>
              </a:rPr>
              <a:t>LEFT OUTER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right_table_name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left_table_name 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right_table_name 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در این نوع پیوند، علاوه بر داده‌های مشترک و دارای انطباق در هر دو جدول، داده‌هایی از جدول سمت چپ که هیچ انطباقی با جدول سمت راست ندارند نیز نشان داده می‌شوند.</a:t>
            </a:r>
          </a:p>
          <a:p>
            <a:pPr algn="r" rtl="1"/>
            <a:endParaRPr lang="fa-IR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. Mname , lesson . Lname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600" dirty="0">
                <a:cs typeface="B Nazanin" panose="00000400000000000000" pitchFamily="2" charset="-78"/>
              </a:rPr>
              <a:t>LEFT OUTER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خروجی به صورت زیر خواهد بود : </a:t>
            </a:r>
          </a:p>
        </p:txBody>
      </p:sp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D4556420-5A1A-48AB-92FC-FDA8C3628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586954"/>
              </p:ext>
            </p:extLst>
          </p:nvPr>
        </p:nvGraphicFramePr>
        <p:xfrm>
          <a:off x="4419600" y="3747691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01204218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7519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81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فناوری اطلاعات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بانک اطلاعاتی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26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فناوری اطلاعات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طراحی الگوریتم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3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معماری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نقشه کشی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سخت افزار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cs typeface="B Nazanin" panose="00000400000000000000" pitchFamily="2" charset="-78"/>
                        </a:rPr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578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8206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پیوند بیرونی راست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82C82-0368-4BF2-806D-F34474492CAC}"/>
              </a:ext>
            </a:extLst>
          </p:cNvPr>
          <p:cNvSpPr txBox="1"/>
          <p:nvPr/>
        </p:nvSpPr>
        <p:spPr>
          <a:xfrm>
            <a:off x="596348" y="725100"/>
            <a:ext cx="1103906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فرم کلی پیوند بیرونی راست به صورت زیر است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, …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left_table_name  </a:t>
            </a:r>
            <a:r>
              <a:rPr lang="en-US" sz="1600" dirty="0">
                <a:cs typeface="B Nazanin" panose="00000400000000000000" pitchFamily="2" charset="-78"/>
              </a:rPr>
              <a:t>RIGHT OUTER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right_table_name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left_table_name 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right_table_name 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در این نوع پیوند، علاوه بر داده‌های مشترک و دارای انطباق در هر دو جدول، داده‌هایی از جدول سمت راست که هیچ انطباقی با جدول سمت چپ ندارند نیز نشان داده می‌شوند.</a:t>
            </a:r>
          </a:p>
          <a:p>
            <a:pPr algn="r" rtl="1"/>
            <a:endParaRPr lang="en-US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. Mname , lesson . Lname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600" dirty="0">
                <a:cs typeface="B Nazanin" panose="00000400000000000000" pitchFamily="2" charset="-78"/>
              </a:rPr>
              <a:t>RIGHT OUTER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خروجی به صورت زیر خواهد بود : </a:t>
            </a:r>
          </a:p>
        </p:txBody>
      </p:sp>
      <p:graphicFrame>
        <p:nvGraphicFramePr>
          <p:cNvPr id="12" name="Table 18">
            <a:extLst>
              <a:ext uri="{FF2B5EF4-FFF2-40B4-BE49-F238E27FC236}">
                <a16:creationId xmlns:a16="http://schemas.microsoft.com/office/drawing/2014/main" id="{39114FF8-E619-4EEC-A247-421F72EB5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990907"/>
              </p:ext>
            </p:extLst>
          </p:nvPr>
        </p:nvGraphicFramePr>
        <p:xfrm>
          <a:off x="4419600" y="3578356"/>
          <a:ext cx="3352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01204218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7519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81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فناوری اطلاعات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بانک اطلاعاتی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26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فناوری اطلاعات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طراحی الگوریتم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3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معماری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نقشه کشی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cs typeface="B Nazanin" panose="00000400000000000000" pitchFamily="2" charset="-78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تاریخ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96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cs typeface="B Nazanin" panose="00000400000000000000" pitchFamily="2" charset="-78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فارسی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66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82081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پیوند بیرونی کامل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7EAFD1-44AA-4949-B7CE-9AB277167A48}"/>
              </a:ext>
            </a:extLst>
          </p:cNvPr>
          <p:cNvSpPr txBox="1"/>
          <p:nvPr/>
        </p:nvSpPr>
        <p:spPr>
          <a:xfrm>
            <a:off x="596348" y="725100"/>
            <a:ext cx="110390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فرم کلی پیوند بیرونی کامل به صورت زیر است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, …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left_table_name  </a:t>
            </a:r>
            <a:r>
              <a:rPr lang="en-US" sz="1600" dirty="0">
                <a:cs typeface="B Nazanin" panose="00000400000000000000" pitchFamily="2" charset="-78"/>
              </a:rPr>
              <a:t>FULL OUTER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right_table_name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left_table_name 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right_table_name 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در این نوع پیوند، علاوه بر داده‌های مشترک و دارای انطباق در هر دو جدول، داده‌هایی از جدول سمت چپ که هیچ انطباقی با جدول سمت راست ندارند و همچنین داده‌هایی از جدول سمت راست که هیچ انطباقی با جدول سمت چپ ندارند نیز نشان داده می‌شوند.</a:t>
            </a:r>
          </a:p>
          <a:p>
            <a:pPr algn="r" rtl="1"/>
            <a:endParaRPr lang="en-US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. Mname , lesson . Lname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600" dirty="0">
                <a:cs typeface="B Nazanin" panose="00000400000000000000" pitchFamily="2" charset="-78"/>
              </a:rPr>
              <a:t>FULL OUTER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خروجی به صورت زیر خواهد بود : </a:t>
            </a:r>
          </a:p>
        </p:txBody>
      </p:sp>
      <p:graphicFrame>
        <p:nvGraphicFramePr>
          <p:cNvPr id="14" name="Table 18">
            <a:extLst>
              <a:ext uri="{FF2B5EF4-FFF2-40B4-BE49-F238E27FC236}">
                <a16:creationId xmlns:a16="http://schemas.microsoft.com/office/drawing/2014/main" id="{7437108B-F17F-4EE1-8536-67643BD05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19220"/>
              </p:ext>
            </p:extLst>
          </p:nvPr>
        </p:nvGraphicFramePr>
        <p:xfrm>
          <a:off x="4419600" y="3324517"/>
          <a:ext cx="33528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01204218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75198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81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فناوری اطلاعات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بانک اطلاعاتی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26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فناوری اطلاعات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طراحی الگوریتم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3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معماری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نقشه کشی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سخت افزار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cs typeface="B Nazanin" panose="00000400000000000000" pitchFamily="2" charset="-78"/>
                        </a:rPr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87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cs typeface="B Nazanin" panose="00000400000000000000" pitchFamily="2" charset="-78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تاریخ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964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cs typeface="B Nazanin" panose="00000400000000000000" pitchFamily="2" charset="-78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cs typeface="B Nazanin" panose="00000400000000000000" pitchFamily="2" charset="-78"/>
                        </a:rPr>
                        <a:t>فارسی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66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90135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پیوند ضربدری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B7538A-DA25-4241-AB03-80D2316B93E6}"/>
              </a:ext>
            </a:extLst>
          </p:cNvPr>
          <p:cNvSpPr txBox="1"/>
          <p:nvPr/>
        </p:nvSpPr>
        <p:spPr>
          <a:xfrm>
            <a:off x="596348" y="725100"/>
            <a:ext cx="110390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فرم کلی پیوند ضربدری به صورت زیر است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column_name , …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left_table_name  </a:t>
            </a:r>
            <a:r>
              <a:rPr lang="en-US" sz="1600" dirty="0">
                <a:cs typeface="B Nazanin" panose="00000400000000000000" pitchFamily="2" charset="-78"/>
              </a:rPr>
              <a:t>CROSS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right_table_name</a:t>
            </a: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در این نوع پیوند، تمام رکوردهای جدول اول با تمام رکوردهای جدول دوم بدون در نظر گرفتن انطباق بین آنها، به صورت ضرب دکارتی ترکیب می‌شوند. </a:t>
            </a:r>
          </a:p>
          <a:p>
            <a:pPr algn="r" rtl="1"/>
            <a:endParaRPr lang="en-US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. Mname , lesson . Lname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600" dirty="0">
                <a:cs typeface="B Nazanin" panose="00000400000000000000" pitchFamily="2" charset="-78"/>
              </a:rPr>
              <a:t>CROSS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پیوند ضربدری تنها نوع پیوندی است که بخش </a:t>
            </a:r>
            <a:r>
              <a:rPr lang="en-US" sz="1600" dirty="0">
                <a:cs typeface="B Nazanin" panose="00000400000000000000" pitchFamily="2" charset="-78"/>
              </a:rPr>
              <a:t>on</a:t>
            </a:r>
            <a:r>
              <a:rPr lang="fa-IR" sz="1600" dirty="0">
                <a:cs typeface="B Nazanin" panose="00000400000000000000" pitchFamily="2" charset="-78"/>
              </a:rPr>
              <a:t> را ندارد. </a:t>
            </a:r>
          </a:p>
        </p:txBody>
      </p:sp>
    </p:spTree>
    <p:extLst>
      <p:ext uri="{BB962C8B-B14F-4D97-AF65-F5344CB8AC3E}">
        <p14:creationId xmlns:p14="http://schemas.microsoft.com/office/powerpoint/2010/main" val="375222910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مثالهای پیوند جداول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B7538A-DA25-4241-AB03-80D2316B93E6}"/>
              </a:ext>
            </a:extLst>
          </p:cNvPr>
          <p:cNvSpPr txBox="1"/>
          <p:nvPr/>
        </p:nvSpPr>
        <p:spPr>
          <a:xfrm>
            <a:off x="596348" y="725100"/>
            <a:ext cx="1103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1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نام و نام خانوادگی و نام رشته تحصیلی آنها را نمایش دهد.</a:t>
            </a:r>
          </a:p>
        </p:txBody>
      </p:sp>
      <p:sp>
        <p:nvSpPr>
          <p:cNvPr id="11" name="Flowchart: Terminator 10">
            <a:hlinkClick r:id="rId5" action="ppaction://hlinksldjump"/>
            <a:extLst>
              <a:ext uri="{FF2B5EF4-FFF2-40B4-BE49-F238E27FC236}">
                <a16:creationId xmlns:a16="http://schemas.microsoft.com/office/drawing/2014/main" id="{8C8AFC5F-BC31-4EE3-98F8-49AEB2119414}"/>
              </a:ext>
            </a:extLst>
          </p:cNvPr>
          <p:cNvSpPr/>
          <p:nvPr/>
        </p:nvSpPr>
        <p:spPr>
          <a:xfrm>
            <a:off x="5046132" y="1388683"/>
            <a:ext cx="2099736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 1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7302B-A69C-4DC0-9403-8473FB7586E6}"/>
              </a:ext>
            </a:extLst>
          </p:cNvPr>
          <p:cNvSpPr txBox="1"/>
          <p:nvPr/>
        </p:nvSpPr>
        <p:spPr>
          <a:xfrm>
            <a:off x="596348" y="2288076"/>
            <a:ext cx="1103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2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نام درس، تعداد واحد و نام خانوادگی مدرسی که درس را تدریس می‌کند نمایش دهد.</a:t>
            </a:r>
          </a:p>
        </p:txBody>
      </p:sp>
      <p:sp>
        <p:nvSpPr>
          <p:cNvPr id="14" name="Flowchart: Terminator 13">
            <a:hlinkClick r:id="rId11" action="ppaction://hlinksldjump"/>
            <a:extLst>
              <a:ext uri="{FF2B5EF4-FFF2-40B4-BE49-F238E27FC236}">
                <a16:creationId xmlns:a16="http://schemas.microsoft.com/office/drawing/2014/main" id="{B7181B96-0FA7-4BFF-A9BF-D011A64E7426}"/>
              </a:ext>
            </a:extLst>
          </p:cNvPr>
          <p:cNvSpPr/>
          <p:nvPr/>
        </p:nvSpPr>
        <p:spPr>
          <a:xfrm>
            <a:off x="5046132" y="3036375"/>
            <a:ext cx="2099736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 2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92E76-DAF6-4B22-8093-F340A7874162}"/>
              </a:ext>
            </a:extLst>
          </p:cNvPr>
          <p:cNvSpPr txBox="1"/>
          <p:nvPr/>
        </p:nvSpPr>
        <p:spPr>
          <a:xfrm>
            <a:off x="596348" y="3889711"/>
            <a:ext cx="1103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3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نام، نام خانوادگی دانشجو و نام درس او را نمایش دهد.</a:t>
            </a:r>
          </a:p>
        </p:txBody>
      </p:sp>
      <p:sp>
        <p:nvSpPr>
          <p:cNvPr id="16" name="Flowchart: Terminator 15">
            <a:hlinkClick r:id="rId12" action="ppaction://hlinksldjump"/>
            <a:extLst>
              <a:ext uri="{FF2B5EF4-FFF2-40B4-BE49-F238E27FC236}">
                <a16:creationId xmlns:a16="http://schemas.microsoft.com/office/drawing/2014/main" id="{D41CFBA8-D951-4A43-B5F7-7B74DE17E5F2}"/>
              </a:ext>
            </a:extLst>
          </p:cNvPr>
          <p:cNvSpPr/>
          <p:nvPr/>
        </p:nvSpPr>
        <p:spPr>
          <a:xfrm>
            <a:off x="5046132" y="4626721"/>
            <a:ext cx="2099736" cy="324227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 3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4565925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 animBg="1"/>
      <p:bldP spid="12" grpId="0"/>
      <p:bldP spid="14" grpId="0" animBg="1"/>
      <p:bldP spid="15" grpId="0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مثال یک پیوند جداول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D15188-F8A3-4F28-8BE1-FB6DCE8D0DD9}"/>
              </a:ext>
            </a:extLst>
          </p:cNvPr>
          <p:cNvSpPr/>
          <p:nvPr/>
        </p:nvSpPr>
        <p:spPr>
          <a:xfrm>
            <a:off x="3747911" y="1201536"/>
            <a:ext cx="1444977" cy="4616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Major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59F21-0466-4549-8150-645E4ACBE155}"/>
              </a:ext>
            </a:extLst>
          </p:cNvPr>
          <p:cNvSpPr/>
          <p:nvPr/>
        </p:nvSpPr>
        <p:spPr>
          <a:xfrm>
            <a:off x="6931378" y="1201536"/>
            <a:ext cx="1444977" cy="4616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8BB171-EB46-46EC-B191-8890D1907F1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192888" y="1432369"/>
            <a:ext cx="173849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BEDBD5-777B-4416-B3A7-C639873D16D4}"/>
              </a:ext>
            </a:extLst>
          </p:cNvPr>
          <p:cNvSpPr txBox="1"/>
          <p:nvPr/>
        </p:nvSpPr>
        <p:spPr>
          <a:xfrm>
            <a:off x="2935111" y="2967335"/>
            <a:ext cx="6321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cs typeface="B Nazanin" panose="00000400000000000000" pitchFamily="2" charset="-78"/>
              </a:rPr>
              <a:t>SELECT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. FirstName , Student . LastName , Major . mname</a:t>
            </a:r>
          </a:p>
          <a:p>
            <a:r>
              <a:rPr lang="en-US" sz="1800" dirty="0">
                <a:cs typeface="B Nazanin" panose="00000400000000000000" pitchFamily="2" charset="-78"/>
              </a:rPr>
              <a:t>FROM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</a:p>
          <a:p>
            <a:r>
              <a:rPr lang="en-US" sz="1800" dirty="0">
                <a:cs typeface="B Nazanin" panose="00000400000000000000" pitchFamily="2" charset="-78"/>
              </a:rPr>
              <a:t>INNER JOIN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800" dirty="0">
                <a:cs typeface="B Nazanin" panose="00000400000000000000" pitchFamily="2" charset="-78"/>
              </a:rPr>
              <a:t>ON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800" dirty="0">
                <a:cs typeface="B Nazanin" panose="00000400000000000000" pitchFamily="2" charset="-78"/>
              </a:rPr>
              <a:t>.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r>
              <a:rPr lang="en-US" sz="1800" dirty="0">
                <a:cs typeface="B Nazanin" panose="00000400000000000000" pitchFamily="2" charset="-78"/>
              </a:rPr>
              <a:t>=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800" dirty="0">
                <a:cs typeface="B Nazanin" panose="00000400000000000000" pitchFamily="2" charset="-78"/>
              </a:rPr>
              <a:t>.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endParaRPr lang="fa-IR" sz="18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8933628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مثال دو پیوند جداول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CB1DD6-517E-4265-AAF6-84086AA3948A}"/>
              </a:ext>
            </a:extLst>
          </p:cNvPr>
          <p:cNvSpPr/>
          <p:nvPr/>
        </p:nvSpPr>
        <p:spPr>
          <a:xfrm>
            <a:off x="3335670" y="1316942"/>
            <a:ext cx="1444977" cy="4616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Lesson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54760F-F8DF-4C57-AF3C-EE288A7EA9C4}"/>
              </a:ext>
            </a:extLst>
          </p:cNvPr>
          <p:cNvSpPr/>
          <p:nvPr/>
        </p:nvSpPr>
        <p:spPr>
          <a:xfrm>
            <a:off x="5288648" y="1321856"/>
            <a:ext cx="1444977" cy="4616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Group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08C49A-4996-42B7-A495-04234734A926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780647" y="1547775"/>
            <a:ext cx="508001" cy="49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3240C9-BA4D-455E-880C-63043921EA7D}"/>
              </a:ext>
            </a:extLst>
          </p:cNvPr>
          <p:cNvSpPr txBox="1"/>
          <p:nvPr/>
        </p:nvSpPr>
        <p:spPr>
          <a:xfrm>
            <a:off x="2935111" y="2967335"/>
            <a:ext cx="6321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cs typeface="B Nazanin" panose="00000400000000000000" pitchFamily="2" charset="-78"/>
              </a:rPr>
              <a:t>SELECT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Lesson . lname , Lesson . unit , Teacher . LastName</a:t>
            </a:r>
          </a:p>
          <a:p>
            <a:r>
              <a:rPr lang="en-US" sz="1800" dirty="0">
                <a:cs typeface="B Nazanin" panose="00000400000000000000" pitchFamily="2" charset="-78"/>
              </a:rPr>
              <a:t>FROM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Lesson </a:t>
            </a:r>
          </a:p>
          <a:p>
            <a:r>
              <a:rPr lang="en-US" sz="1800" dirty="0">
                <a:cs typeface="B Nazanin" panose="00000400000000000000" pitchFamily="2" charset="-78"/>
              </a:rPr>
              <a:t>INNER JOIN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[Group] </a:t>
            </a:r>
            <a:r>
              <a:rPr lang="en-US" sz="1800" dirty="0">
                <a:cs typeface="B Nazanin" panose="00000400000000000000" pitchFamily="2" charset="-78"/>
              </a:rPr>
              <a:t>ON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Lesson </a:t>
            </a:r>
            <a:r>
              <a:rPr lang="en-US" sz="1800" dirty="0">
                <a:cs typeface="B Nazanin" panose="00000400000000000000" pitchFamily="2" charset="-78"/>
              </a:rPr>
              <a:t>.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lcode </a:t>
            </a:r>
            <a:r>
              <a:rPr lang="en-US" sz="1800" dirty="0">
                <a:cs typeface="B Nazanin" panose="00000400000000000000" pitchFamily="2" charset="-78"/>
              </a:rPr>
              <a:t>=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[Group] </a:t>
            </a:r>
            <a:r>
              <a:rPr lang="en-US" sz="1800" dirty="0">
                <a:cs typeface="B Nazanin" panose="00000400000000000000" pitchFamily="2" charset="-78"/>
              </a:rPr>
              <a:t>.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lcode </a:t>
            </a:r>
          </a:p>
          <a:p>
            <a:r>
              <a:rPr lang="en-US" dirty="0">
                <a:cs typeface="B Nazanin" panose="00000400000000000000" pitchFamily="2" charset="-78"/>
              </a:rPr>
              <a:t>INNER JOIN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Teacher </a:t>
            </a:r>
            <a:r>
              <a:rPr lang="en-US" dirty="0">
                <a:cs typeface="B Nazanin" panose="00000400000000000000" pitchFamily="2" charset="-78"/>
              </a:rPr>
              <a:t>ON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Teacher </a:t>
            </a:r>
            <a:r>
              <a:rPr lang="en-US" dirty="0">
                <a:cs typeface="B Nazanin" panose="00000400000000000000" pitchFamily="2" charset="-78"/>
              </a:rPr>
              <a:t>.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tcode </a:t>
            </a:r>
            <a:r>
              <a:rPr lang="en-US" dirty="0">
                <a:cs typeface="B Nazanin" panose="00000400000000000000" pitchFamily="2" charset="-78"/>
              </a:rPr>
              <a:t>=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[Group] </a:t>
            </a:r>
            <a:r>
              <a:rPr lang="en-US" dirty="0">
                <a:cs typeface="B Nazanin" panose="00000400000000000000" pitchFamily="2" charset="-78"/>
              </a:rPr>
              <a:t>.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tcode </a:t>
            </a:r>
            <a:endParaRPr lang="fa-IR" sz="18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A562887-475B-4FB3-89AD-C22FBDAF048D}"/>
              </a:ext>
            </a:extLst>
          </p:cNvPr>
          <p:cNvSpPr/>
          <p:nvPr/>
        </p:nvSpPr>
        <p:spPr>
          <a:xfrm>
            <a:off x="7241626" y="1316942"/>
            <a:ext cx="1444977" cy="4616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Teacher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51F82F-AB89-4D83-8B50-6A038FF030FB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6733625" y="1547775"/>
            <a:ext cx="508001" cy="49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35960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8" grpId="0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From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– مثال سه پیوند جداول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BDD35F-5418-4487-9807-81513FC3F820}"/>
              </a:ext>
            </a:extLst>
          </p:cNvPr>
          <p:cNvSpPr/>
          <p:nvPr/>
        </p:nvSpPr>
        <p:spPr>
          <a:xfrm>
            <a:off x="2035583" y="1360262"/>
            <a:ext cx="1729439" cy="4616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C64E7F-DB8A-4FFC-98C8-A2FE977B0BB4}"/>
              </a:ext>
            </a:extLst>
          </p:cNvPr>
          <p:cNvSpPr/>
          <p:nvPr/>
        </p:nvSpPr>
        <p:spPr>
          <a:xfrm>
            <a:off x="4154445" y="1367701"/>
            <a:ext cx="1729439" cy="4616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Selected Lesson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2C9720-1011-4443-9961-0596C8F8291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765022" y="1591095"/>
            <a:ext cx="389423" cy="743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5C7E2AF-C27C-4746-B2B3-FCFA0E0A8593}"/>
              </a:ext>
            </a:extLst>
          </p:cNvPr>
          <p:cNvSpPr txBox="1"/>
          <p:nvPr/>
        </p:nvSpPr>
        <p:spPr>
          <a:xfrm>
            <a:off x="2723331" y="2976101"/>
            <a:ext cx="67453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cs typeface="B Nazanin" panose="00000400000000000000" pitchFamily="2" charset="-78"/>
              </a:rPr>
              <a:t>SELECT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. FirstName , Student . LastName , Lesson . lname</a:t>
            </a:r>
          </a:p>
          <a:p>
            <a:r>
              <a:rPr lang="en-US" sz="1800" dirty="0">
                <a:cs typeface="B Nazanin" panose="00000400000000000000" pitchFamily="2" charset="-78"/>
              </a:rPr>
              <a:t>FROM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</a:p>
          <a:p>
            <a:r>
              <a:rPr lang="en-US" sz="1800" dirty="0">
                <a:cs typeface="B Nazanin" panose="00000400000000000000" pitchFamily="2" charset="-78"/>
              </a:rPr>
              <a:t>INNER JOIN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 </a:t>
            </a:r>
            <a:r>
              <a:rPr lang="en-US" sz="1800" dirty="0">
                <a:cs typeface="B Nazanin" panose="00000400000000000000" pitchFamily="2" charset="-78"/>
              </a:rPr>
              <a:t>ON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800" dirty="0">
                <a:cs typeface="B Nazanin" panose="00000400000000000000" pitchFamily="2" charset="-78"/>
              </a:rPr>
              <a:t>.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stno </a:t>
            </a:r>
            <a:r>
              <a:rPr lang="en-US" sz="1800" dirty="0">
                <a:cs typeface="B Nazanin" panose="00000400000000000000" pitchFamily="2" charset="-78"/>
              </a:rPr>
              <a:t>=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800" dirty="0">
                <a:cs typeface="B Nazanin" panose="00000400000000000000" pitchFamily="2" charset="-78"/>
              </a:rPr>
              <a:t>. </a:t>
            </a:r>
            <a:r>
              <a:rPr lang="en-US" sz="1800" i="1" dirty="0">
                <a:solidFill>
                  <a:srgbClr val="0070C0"/>
                </a:solidFill>
                <a:cs typeface="B Nazanin" panose="00000400000000000000" pitchFamily="2" charset="-78"/>
              </a:rPr>
              <a:t>Stno</a:t>
            </a:r>
          </a:p>
          <a:p>
            <a:r>
              <a:rPr lang="en-US" dirty="0">
                <a:cs typeface="B Nazanin" panose="00000400000000000000" pitchFamily="2" charset="-78"/>
              </a:rPr>
              <a:t>INNER JOIN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[Group] </a:t>
            </a:r>
            <a:r>
              <a:rPr lang="en-US" dirty="0">
                <a:cs typeface="B Nazanin" panose="00000400000000000000" pitchFamily="2" charset="-78"/>
              </a:rPr>
              <a:t>ON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[Group] </a:t>
            </a:r>
            <a:r>
              <a:rPr lang="en-US" dirty="0">
                <a:cs typeface="B Nazanin" panose="00000400000000000000" pitchFamily="2" charset="-78"/>
              </a:rPr>
              <a:t>.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gcode </a:t>
            </a:r>
            <a:r>
              <a:rPr lang="en-US" dirty="0">
                <a:cs typeface="B Nazanin" panose="00000400000000000000" pitchFamily="2" charset="-78"/>
              </a:rPr>
              <a:t>=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 </a:t>
            </a:r>
            <a:r>
              <a:rPr lang="en-US" dirty="0">
                <a:cs typeface="B Nazanin" panose="00000400000000000000" pitchFamily="2" charset="-78"/>
              </a:rPr>
              <a:t>.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gcode </a:t>
            </a:r>
          </a:p>
          <a:p>
            <a:r>
              <a:rPr lang="en-US" dirty="0">
                <a:cs typeface="B Nazanin" panose="00000400000000000000" pitchFamily="2" charset="-78"/>
              </a:rPr>
              <a:t>INNER JOIN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Lesson </a:t>
            </a:r>
            <a:r>
              <a:rPr lang="en-US" dirty="0">
                <a:cs typeface="B Nazanin" panose="00000400000000000000" pitchFamily="2" charset="-78"/>
              </a:rPr>
              <a:t>ON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Lesson </a:t>
            </a:r>
            <a:r>
              <a:rPr lang="en-US" dirty="0">
                <a:cs typeface="B Nazanin" panose="00000400000000000000" pitchFamily="2" charset="-78"/>
              </a:rPr>
              <a:t>.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lcode </a:t>
            </a:r>
            <a:r>
              <a:rPr lang="en-US" dirty="0">
                <a:cs typeface="B Nazanin" panose="00000400000000000000" pitchFamily="2" charset="-78"/>
              </a:rPr>
              <a:t>=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[Group] </a:t>
            </a:r>
            <a:r>
              <a:rPr lang="en-US" dirty="0">
                <a:cs typeface="B Nazanin" panose="00000400000000000000" pitchFamily="2" charset="-78"/>
              </a:rPr>
              <a:t>. </a:t>
            </a:r>
            <a:r>
              <a:rPr lang="en-US" i="1" dirty="0">
                <a:solidFill>
                  <a:srgbClr val="0070C0"/>
                </a:solidFill>
                <a:cs typeface="B Nazanin" panose="00000400000000000000" pitchFamily="2" charset="-78"/>
              </a:rPr>
              <a:t>lcode</a:t>
            </a:r>
            <a:endParaRPr lang="fa-IR" sz="18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C63384-85AE-4020-8177-4AF6C33D17EE}"/>
              </a:ext>
            </a:extLst>
          </p:cNvPr>
          <p:cNvSpPr/>
          <p:nvPr/>
        </p:nvSpPr>
        <p:spPr>
          <a:xfrm>
            <a:off x="6273307" y="1362787"/>
            <a:ext cx="1729439" cy="4616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Group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54FC6D-DC71-42E2-94D4-E6FCD8FA688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5883884" y="1593620"/>
            <a:ext cx="389423" cy="49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088FEEE-443B-4EB7-9CAB-270884815B8E}"/>
              </a:ext>
            </a:extLst>
          </p:cNvPr>
          <p:cNvSpPr/>
          <p:nvPr/>
        </p:nvSpPr>
        <p:spPr>
          <a:xfrm>
            <a:off x="8392169" y="1360262"/>
            <a:ext cx="1729439" cy="4616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Lesson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C93ED3-5410-4073-A668-BAEC96164FCA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8002746" y="1591095"/>
            <a:ext cx="389423" cy="25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5211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9" grpId="0"/>
      <p:bldP spid="20" grpId="0" animBg="1"/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Where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برای محدود کردن سطرها از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استفاده می‌شود. این کار با اعمال شرایطی خاص امکان پذیر است. عملگرهایی که می‌توان در شرط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استفاده کرد، عبارتند از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1 – عملگرهای مقایسه‌ای : </a:t>
            </a:r>
            <a:r>
              <a:rPr lang="en-US" sz="1600" dirty="0">
                <a:cs typeface="B Nazanin" panose="00000400000000000000" pitchFamily="2" charset="-78"/>
              </a:rPr>
              <a:t>&lt;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&lt;=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&gt;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&gt;=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&lt;&gt;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2 – عملگرهای منطقی : </a:t>
            </a:r>
            <a:r>
              <a:rPr lang="en-US" sz="1600" dirty="0">
                <a:cs typeface="B Nazanin" panose="00000400000000000000" pitchFamily="2" charset="-78"/>
              </a:rPr>
              <a:t>and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or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not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3 – عملگرهای خاص : </a:t>
            </a:r>
            <a:r>
              <a:rPr lang="en-US" sz="1600" dirty="0">
                <a:cs typeface="B Nazanin" panose="00000400000000000000" pitchFamily="2" charset="-78"/>
              </a:rPr>
              <a:t>between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in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like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is null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is not null</a:t>
            </a:r>
            <a:r>
              <a:rPr lang="fa-IR" sz="1600" dirty="0">
                <a:cs typeface="B Nazanin" panose="00000400000000000000" pitchFamily="2" charset="-78"/>
              </a:rPr>
              <a:t> .</a:t>
            </a: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عملگر </a:t>
            </a:r>
            <a:r>
              <a:rPr lang="en-US" sz="1600" dirty="0">
                <a:cs typeface="B Nazanin" panose="00000400000000000000" pitchFamily="2" charset="-78"/>
              </a:rPr>
              <a:t>Between</a:t>
            </a:r>
            <a:r>
              <a:rPr lang="fa-IR" sz="1600" dirty="0">
                <a:cs typeface="B Nazanin" panose="00000400000000000000" pitchFamily="2" charset="-78"/>
              </a:rPr>
              <a:t> : قرار داشتن بین دو مقدار را بررسی می‌کند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400" dirty="0">
                <a:cs typeface="B Nazanin" panose="00000400000000000000" pitchFamily="2" charset="-78"/>
              </a:rPr>
              <a:t>WHERE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stcount </a:t>
            </a:r>
            <a:r>
              <a:rPr lang="en-US" sz="1400" dirty="0">
                <a:cs typeface="B Nazanin" panose="00000400000000000000" pitchFamily="2" charset="-78"/>
              </a:rPr>
              <a:t>BETWEEN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10 </a:t>
            </a:r>
            <a:r>
              <a:rPr lang="en-US" sz="1400" dirty="0">
                <a:cs typeface="B Nazanin" panose="00000400000000000000" pitchFamily="2" charset="-78"/>
              </a:rPr>
              <a:t>AND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100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عملگر </a:t>
            </a:r>
            <a:r>
              <a:rPr lang="en-US" sz="1600" dirty="0">
                <a:cs typeface="B Nazanin" panose="00000400000000000000" pitchFamily="2" charset="-78"/>
              </a:rPr>
              <a:t>In</a:t>
            </a:r>
            <a:r>
              <a:rPr lang="fa-IR" sz="1600" dirty="0">
                <a:cs typeface="B Nazanin" panose="00000400000000000000" pitchFamily="2" charset="-78"/>
              </a:rPr>
              <a:t> : قرار داشتن در مجموعه‌ای از مقادیر را بررسی می‌کند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class </a:t>
            </a:r>
            <a:r>
              <a:rPr lang="en-US" sz="1400" dirty="0">
                <a:cs typeface="B Nazanin" panose="00000400000000000000" pitchFamily="2" charset="-78"/>
              </a:rPr>
              <a:t>WHERE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classtype </a:t>
            </a:r>
            <a:r>
              <a:rPr lang="en-US" sz="1400" dirty="0">
                <a:cs typeface="B Nazanin" panose="00000400000000000000" pitchFamily="2" charset="-78"/>
              </a:rPr>
              <a:t>IN 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تئوری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 , 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سایت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 , 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آزمایشگاه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عملگر </a:t>
            </a:r>
            <a:r>
              <a:rPr lang="en-US" sz="1600" dirty="0">
                <a:cs typeface="B Nazanin" panose="00000400000000000000" pitchFamily="2" charset="-78"/>
              </a:rPr>
              <a:t>Is Null</a:t>
            </a:r>
            <a:r>
              <a:rPr lang="fa-IR" sz="1600" dirty="0">
                <a:cs typeface="B Nazanin" panose="00000400000000000000" pitchFamily="2" charset="-78"/>
              </a:rPr>
              <a:t> : رکوردهایی را باز می‌گرداند که مقدار فیلد مورد نظر آنها </a:t>
            </a:r>
            <a:r>
              <a:rPr lang="en-US" sz="1600" dirty="0">
                <a:cs typeface="B Nazanin" panose="00000400000000000000" pitchFamily="2" charset="-78"/>
              </a:rPr>
              <a:t>null</a:t>
            </a:r>
            <a:r>
              <a:rPr lang="fa-IR" sz="1600" dirty="0">
                <a:cs typeface="B Nazanin" panose="00000400000000000000" pitchFamily="2" charset="-78"/>
              </a:rPr>
              <a:t> باشد :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400" dirty="0">
                <a:cs typeface="B Nazanin" panose="00000400000000000000" pitchFamily="2" charset="-78"/>
              </a:rPr>
              <a:t>WHERE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stcount </a:t>
            </a:r>
            <a:r>
              <a:rPr lang="en-US" sz="1400" dirty="0">
                <a:cs typeface="B Nazanin" panose="00000400000000000000" pitchFamily="2" charset="-78"/>
              </a:rPr>
              <a:t>IS NULL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عملگر </a:t>
            </a:r>
            <a:r>
              <a:rPr lang="en-US" sz="1600" dirty="0">
                <a:cs typeface="B Nazanin" panose="00000400000000000000" pitchFamily="2" charset="-78"/>
              </a:rPr>
              <a:t>Is Not Null</a:t>
            </a:r>
            <a:r>
              <a:rPr lang="fa-IR" sz="1600" dirty="0">
                <a:cs typeface="B Nazanin" panose="00000400000000000000" pitchFamily="2" charset="-78"/>
              </a:rPr>
              <a:t> : رکوردهایی را باز می‌گرداند که مقدار فیلد مورد نظر آنها </a:t>
            </a:r>
            <a:r>
              <a:rPr lang="en-US" sz="1600" dirty="0">
                <a:cs typeface="B Nazanin" panose="00000400000000000000" pitchFamily="2" charset="-78"/>
              </a:rPr>
              <a:t>null</a:t>
            </a:r>
            <a:r>
              <a:rPr lang="fa-IR" sz="1600" dirty="0">
                <a:cs typeface="B Nazanin" panose="00000400000000000000" pitchFamily="2" charset="-78"/>
              </a:rPr>
              <a:t> نباشد :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400" dirty="0">
                <a:cs typeface="B Nazanin" panose="00000400000000000000" pitchFamily="2" charset="-78"/>
              </a:rPr>
              <a:t>WHERE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stcount </a:t>
            </a:r>
            <a:r>
              <a:rPr lang="en-US" sz="1400" dirty="0">
                <a:cs typeface="B Nazanin" panose="00000400000000000000" pitchFamily="2" charset="-78"/>
              </a:rPr>
              <a:t>IS NOT NULL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عملگر </a:t>
            </a:r>
            <a:r>
              <a:rPr lang="en-US" sz="1600" dirty="0">
                <a:cs typeface="B Nazanin" panose="00000400000000000000" pitchFamily="2" charset="-78"/>
              </a:rPr>
              <a:t>Like</a:t>
            </a:r>
            <a:r>
              <a:rPr lang="fa-IR" sz="1600" dirty="0">
                <a:cs typeface="B Nazanin" panose="00000400000000000000" pitchFamily="2" charset="-78"/>
              </a:rPr>
              <a:t> : از این عملگر برای بررسی تشابه در داده‌های رشته‌ای استفاده می‌شود. به همراه عملگر </a:t>
            </a:r>
            <a:r>
              <a:rPr lang="en-US" sz="1600" dirty="0">
                <a:cs typeface="B Nazanin" panose="00000400000000000000" pitchFamily="2" charset="-78"/>
              </a:rPr>
              <a:t>like</a:t>
            </a:r>
            <a:r>
              <a:rPr lang="fa-IR" sz="1600" dirty="0">
                <a:cs typeface="B Nazanin" panose="00000400000000000000" pitchFamily="2" charset="-78"/>
              </a:rPr>
              <a:t> می‌توان از عملگرهای دیگری نیز استفاده کرد :</a:t>
            </a: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الف) عملگر </a:t>
            </a:r>
            <a:r>
              <a:rPr lang="en-US" sz="1600" dirty="0">
                <a:cs typeface="B Nazanin" panose="00000400000000000000" pitchFamily="2" charset="-78"/>
              </a:rPr>
              <a:t>%</a:t>
            </a:r>
            <a:r>
              <a:rPr lang="fa-IR" sz="1600" dirty="0">
                <a:cs typeface="B Nazanin" panose="00000400000000000000" pitchFamily="2" charset="-78"/>
              </a:rPr>
              <a:t> : این عملگر معادل هیچ، یک و یا تعدادی کاراکتر است :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400" dirty="0">
                <a:cs typeface="B Nazanin" panose="00000400000000000000" pitchFamily="2" charset="-78"/>
              </a:rPr>
              <a:t>WHERE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FirstName </a:t>
            </a:r>
            <a:r>
              <a:rPr lang="en-US" sz="1400" dirty="0">
                <a:cs typeface="B Nazanin" panose="00000400000000000000" pitchFamily="2" charset="-78"/>
              </a:rPr>
              <a:t>LIKE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‘ ali % ’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ب ) عملگر </a:t>
            </a:r>
            <a:r>
              <a:rPr lang="en-US" sz="1600" dirty="0">
                <a:cs typeface="B Nazanin" panose="00000400000000000000" pitchFamily="2" charset="-78"/>
              </a:rPr>
              <a:t>-</a:t>
            </a:r>
            <a:r>
              <a:rPr lang="fa-IR" sz="1600" dirty="0">
                <a:cs typeface="B Nazanin" panose="00000400000000000000" pitchFamily="2" charset="-78"/>
              </a:rPr>
              <a:t> : این عملگر معادل فقط یک کاراکتر است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400" dirty="0">
                <a:cs typeface="B Nazanin" panose="00000400000000000000" pitchFamily="2" charset="-78"/>
              </a:rPr>
              <a:t>WHERE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FirstName </a:t>
            </a:r>
            <a:r>
              <a:rPr lang="en-US" sz="1400" dirty="0">
                <a:cs typeface="B Nazanin" panose="00000400000000000000" pitchFamily="2" charset="-78"/>
              </a:rPr>
              <a:t>LIKE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‘ - - ali % ’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ج ) عملگر </a:t>
            </a:r>
            <a:r>
              <a:rPr lang="en-US" sz="1600" dirty="0">
                <a:cs typeface="B Nazanin" panose="00000400000000000000" pitchFamily="2" charset="-78"/>
              </a:rPr>
              <a:t>[ ]</a:t>
            </a:r>
            <a:r>
              <a:rPr lang="fa-IR" sz="1600" dirty="0">
                <a:cs typeface="B Nazanin" panose="00000400000000000000" pitchFamily="2" charset="-78"/>
              </a:rPr>
              <a:t> : این عملگر برای انتخاب یک کاراکتر از بین چندین کاراکتر بکار می‌رود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400" dirty="0">
                <a:cs typeface="B Nazanin" panose="00000400000000000000" pitchFamily="2" charset="-78"/>
              </a:rPr>
              <a:t>WHERE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FirstName </a:t>
            </a:r>
            <a:r>
              <a:rPr lang="en-US" sz="1400" dirty="0">
                <a:cs typeface="B Nazanin" panose="00000400000000000000" pitchFamily="2" charset="-78"/>
              </a:rPr>
              <a:t>LIKE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‘ [ali] % ’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د ) عملگر </a:t>
            </a:r>
            <a:r>
              <a:rPr lang="en-US" sz="1600" dirty="0">
                <a:cs typeface="B Nazanin" panose="00000400000000000000" pitchFamily="2" charset="-78"/>
              </a:rPr>
              <a:t>[^ ]</a:t>
            </a:r>
            <a:r>
              <a:rPr lang="fa-IR" sz="1600" dirty="0">
                <a:cs typeface="B Nazanin" panose="00000400000000000000" pitchFamily="2" charset="-78"/>
              </a:rPr>
              <a:t> : این عملگر برای عدم انتخاب از بین چندین کاراکتر است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400" dirty="0">
                <a:cs typeface="B Nazanin" panose="00000400000000000000" pitchFamily="2" charset="-78"/>
              </a:rPr>
              <a:t>WHERE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FirstName </a:t>
            </a:r>
            <a:r>
              <a:rPr lang="en-US" sz="1400" dirty="0">
                <a:cs typeface="B Nazanin" panose="00000400000000000000" pitchFamily="2" charset="-78"/>
              </a:rPr>
              <a:t>LIKE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‘ [^a-d] % ’</a:t>
            </a:r>
            <a:endParaRPr lang="fa-IR" sz="1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7239398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Aggregation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برای جمع بندی روی داده‌ها یکسری توابع تحت عنوان توابع تجمیع وجود دارد که لیست آنها را می‌توانید در مسیر زیر بیابید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Programmability ==&gt; Functions ==&gt; System Functions 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برخی از این توابع عبارتند از : 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sum – avg – count – min – max - …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تمام توابع تجمیع به طور اتوماتیک مقادیر </a:t>
            </a:r>
            <a:r>
              <a:rPr lang="en-US" sz="1600" dirty="0">
                <a:cs typeface="B Nazanin" panose="00000400000000000000" pitchFamily="2" charset="-78"/>
              </a:rPr>
              <a:t>null</a:t>
            </a:r>
            <a:r>
              <a:rPr lang="fa-IR" sz="1600" dirty="0">
                <a:cs typeface="B Nazanin" panose="00000400000000000000" pitchFamily="2" charset="-78"/>
              </a:rPr>
              <a:t> را در نظر نمی‌گیرند به جز یک مورد خاص .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میانگین سنی دانشجویان رشته فناوری اطلاعات را نمایش دهد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AVG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( Student . Age </a:t>
            </a:r>
            <a:r>
              <a:rPr lang="en-US" sz="1600" dirty="0">
                <a:cs typeface="B Nazanin" panose="00000400000000000000" pitchFamily="2" charset="-78"/>
              </a:rPr>
              <a:t>)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as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‘Average’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600" dirty="0">
                <a:cs typeface="B Nazanin" panose="00000400000000000000" pitchFamily="2" charset="-78"/>
              </a:rPr>
              <a:t>INNER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Major . Mname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فناوری اطلاعات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توابع </a:t>
            </a:r>
            <a:r>
              <a:rPr lang="en-US" sz="1600" dirty="0">
                <a:cs typeface="B Nazanin" panose="00000400000000000000" pitchFamily="2" charset="-78"/>
              </a:rPr>
              <a:t>min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max</a:t>
            </a:r>
            <a:r>
              <a:rPr lang="fa-IR" sz="1600" dirty="0">
                <a:cs typeface="B Nazanin" panose="00000400000000000000" pitchFamily="2" charset="-78"/>
              </a:rPr>
              <a:t> روی فیلدهای رشته‌ای مقایسه را بر اساس کد اسکی انجام می‌دهند.</a:t>
            </a: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توابع </a:t>
            </a:r>
            <a:r>
              <a:rPr lang="en-US" sz="1600" dirty="0">
                <a:cs typeface="B Nazanin" panose="00000400000000000000" pitchFamily="2" charset="-78"/>
              </a:rPr>
              <a:t>sum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avg</a:t>
            </a:r>
            <a:r>
              <a:rPr lang="fa-IR" sz="1600" dirty="0">
                <a:cs typeface="B Nazanin" panose="00000400000000000000" pitchFamily="2" charset="-78"/>
              </a:rPr>
              <a:t> فقط بر روی داده‌های عددی قابل استفاده هستند. </a:t>
            </a: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تابع </a:t>
            </a:r>
            <a:r>
              <a:rPr lang="en-US" sz="1600" dirty="0">
                <a:cs typeface="B Nazanin" panose="00000400000000000000" pitchFamily="2" charset="-78"/>
              </a:rPr>
              <a:t>count(*)</a:t>
            </a:r>
            <a:r>
              <a:rPr lang="fa-IR" sz="1600" dirty="0">
                <a:cs typeface="B Nazanin" panose="00000400000000000000" pitchFamily="2" charset="-78"/>
              </a:rPr>
              <a:t> تنها حالتی است که مقادیر </a:t>
            </a:r>
            <a:r>
              <a:rPr lang="en-US" sz="1600" dirty="0">
                <a:cs typeface="B Nazanin" panose="00000400000000000000" pitchFamily="2" charset="-78"/>
              </a:rPr>
              <a:t>null</a:t>
            </a:r>
            <a:r>
              <a:rPr lang="fa-IR" sz="1600" dirty="0">
                <a:cs typeface="B Nazanin" panose="00000400000000000000" pitchFamily="2" charset="-78"/>
              </a:rPr>
              <a:t> را محاسبه می‌کند. بنابراین می‌توان از طریق آن تعداد سطرهای جدول را بدست آورد.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تعداد دانشجویان رشته فناوری اطلاعات را نمایش دهد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Count(*)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as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‘Count’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600" dirty="0">
                <a:cs typeface="B Nazanin" panose="00000400000000000000" pitchFamily="2" charset="-78"/>
              </a:rPr>
              <a:t>INNER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Major . Mname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فناوری اطلاعات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2172441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آشنایی با محیط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SQL Server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83" name="Rounded Rectangle 41">
            <a:extLst>
              <a:ext uri="{FF2B5EF4-FFF2-40B4-BE49-F238E27FC236}">
                <a16:creationId xmlns:a16="http://schemas.microsoft.com/office/drawing/2014/main" id="{1650C17B-89BB-4557-BA21-E309893491D3}"/>
              </a:ext>
            </a:extLst>
          </p:cNvPr>
          <p:cNvSpPr/>
          <p:nvPr/>
        </p:nvSpPr>
        <p:spPr>
          <a:xfrm>
            <a:off x="7488983" y="1939344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6" name="Rounded Rectangle 47">
            <a:extLst>
              <a:ext uri="{FF2B5EF4-FFF2-40B4-BE49-F238E27FC236}">
                <a16:creationId xmlns:a16="http://schemas.microsoft.com/office/drawing/2014/main" id="{68CEE730-24F4-42D8-A558-DFE2D1774E0E}"/>
              </a:ext>
            </a:extLst>
          </p:cNvPr>
          <p:cNvSpPr/>
          <p:nvPr/>
        </p:nvSpPr>
        <p:spPr>
          <a:xfrm>
            <a:off x="3662885" y="1258900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7F22AE1-274C-44DA-86B7-A3A68257FC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7" y="858510"/>
            <a:ext cx="11333407" cy="4792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A1B7406-030B-449D-B1B2-257D0709CAFE}"/>
              </a:ext>
            </a:extLst>
          </p:cNvPr>
          <p:cNvCxnSpPr/>
          <p:nvPr/>
        </p:nvCxnSpPr>
        <p:spPr>
          <a:xfrm>
            <a:off x="2147204" y="2155060"/>
            <a:ext cx="19056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D02AD8D-2916-404E-92DC-D3824926EB3B}"/>
              </a:ext>
            </a:extLst>
          </p:cNvPr>
          <p:cNvSpPr txBox="1"/>
          <p:nvPr/>
        </p:nvSpPr>
        <p:spPr>
          <a:xfrm>
            <a:off x="4098308" y="2016937"/>
            <a:ext cx="1725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400" dirty="0">
                <a:solidFill>
                  <a:srgbClr val="FF0000"/>
                </a:solidFill>
                <a:cs typeface="B Titr" panose="00000700000000000000" pitchFamily="2" charset="-78"/>
              </a:rPr>
              <a:t>پایگاه‌های داده  سیستمی</a:t>
            </a:r>
            <a:endParaRPr lang="en-US" sz="1400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8D926B6-92F6-4B5E-8E74-ECA7CCB00489}"/>
              </a:ext>
            </a:extLst>
          </p:cNvPr>
          <p:cNvCxnSpPr>
            <a:stCxn id="48" idx="3"/>
          </p:cNvCxnSpPr>
          <p:nvPr/>
        </p:nvCxnSpPr>
        <p:spPr>
          <a:xfrm>
            <a:off x="1959278" y="2590561"/>
            <a:ext cx="2145997" cy="457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00C07C-4696-4D91-8C2A-9DDD4732F3CE}"/>
              </a:ext>
            </a:extLst>
          </p:cNvPr>
          <p:cNvSpPr txBox="1"/>
          <p:nvPr/>
        </p:nvSpPr>
        <p:spPr>
          <a:xfrm>
            <a:off x="3988937" y="2528871"/>
            <a:ext cx="1835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FF0000"/>
                </a:solidFill>
                <a:cs typeface="B Titr" panose="00000700000000000000" pitchFamily="2" charset="-78"/>
              </a:rPr>
              <a:t>پایگاه داده </a:t>
            </a:r>
            <a:r>
              <a:rPr lang="en-US" sz="1400" b="1" dirty="0">
                <a:solidFill>
                  <a:srgbClr val="FF0000"/>
                </a:solidFill>
                <a:cs typeface="B Titr" panose="00000700000000000000" pitchFamily="2" charset="-78"/>
              </a:rPr>
              <a:t>University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24A001-E4B4-4C02-AECD-B7FFADF60E86}"/>
              </a:ext>
            </a:extLst>
          </p:cNvPr>
          <p:cNvSpPr txBox="1"/>
          <p:nvPr/>
        </p:nvSpPr>
        <p:spPr>
          <a:xfrm>
            <a:off x="2212959" y="3651799"/>
            <a:ext cx="1326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b="1" dirty="0">
                <a:solidFill>
                  <a:srgbClr val="FF0000"/>
                </a:solidFill>
                <a:cs typeface="B Titr" panose="00000700000000000000" pitchFamily="2" charset="-78"/>
              </a:rPr>
              <a:t>جداول</a:t>
            </a:r>
            <a:endParaRPr lang="en-US" sz="1400" b="1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19D12262-189F-4CC1-83D5-3090E7ED468A}"/>
              </a:ext>
            </a:extLst>
          </p:cNvPr>
          <p:cNvSpPr/>
          <p:nvPr/>
        </p:nvSpPr>
        <p:spPr>
          <a:xfrm>
            <a:off x="1959278" y="3314577"/>
            <a:ext cx="793447" cy="962441"/>
          </a:xfrm>
          <a:prstGeom prst="rightBrace">
            <a:avLst>
              <a:gd name="adj1" fmla="val 8333"/>
              <a:gd name="adj2" fmla="val 50945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D8D485-EE27-4A4C-A4C4-9D5F08B6DC86}"/>
              </a:ext>
            </a:extLst>
          </p:cNvPr>
          <p:cNvSpPr txBox="1"/>
          <p:nvPr/>
        </p:nvSpPr>
        <p:spPr>
          <a:xfrm>
            <a:off x="5737979" y="1809672"/>
            <a:ext cx="309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C00000"/>
                </a:solidFill>
                <a:cs typeface="B Titr" panose="00000700000000000000" pitchFamily="2" charset="-78"/>
              </a:rPr>
              <a:t>محیط متنی برای ورود دستورات ( </a:t>
            </a:r>
            <a:r>
              <a:rPr lang="en-US" sz="1400" b="1" dirty="0">
                <a:solidFill>
                  <a:srgbClr val="C00000"/>
                </a:solidFill>
                <a:cs typeface="B Titr" panose="00000700000000000000" pitchFamily="2" charset="-78"/>
              </a:rPr>
              <a:t>Query</a:t>
            </a:r>
            <a:r>
              <a:rPr lang="fa-IR" sz="1400" dirty="0">
                <a:solidFill>
                  <a:srgbClr val="C00000"/>
                </a:solidFill>
                <a:cs typeface="B Titr" panose="00000700000000000000" pitchFamily="2" charset="-78"/>
              </a:rPr>
              <a:t> )</a:t>
            </a:r>
            <a:endParaRPr lang="en-US" sz="1400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A2ACD4-AB92-4454-8F1F-99B312C7126C}"/>
              </a:ext>
            </a:extLst>
          </p:cNvPr>
          <p:cNvSpPr/>
          <p:nvPr/>
        </p:nvSpPr>
        <p:spPr>
          <a:xfrm>
            <a:off x="1123950" y="2029711"/>
            <a:ext cx="1023254" cy="1953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2A9DC0-C75F-4967-A90F-D6C4B9712376}"/>
              </a:ext>
            </a:extLst>
          </p:cNvPr>
          <p:cNvSpPr/>
          <p:nvPr/>
        </p:nvSpPr>
        <p:spPr>
          <a:xfrm>
            <a:off x="1123950" y="2480612"/>
            <a:ext cx="835328" cy="219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DF8D0E-3F22-4717-9C04-8C72ECE3F077}"/>
              </a:ext>
            </a:extLst>
          </p:cNvPr>
          <p:cNvSpPr/>
          <p:nvPr/>
        </p:nvSpPr>
        <p:spPr>
          <a:xfrm>
            <a:off x="2335060" y="1301536"/>
            <a:ext cx="786511" cy="19103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7B35BE-D9D8-4CC3-BDDA-ED4518260D17}"/>
              </a:ext>
            </a:extLst>
          </p:cNvPr>
          <p:cNvCxnSpPr>
            <a:stCxn id="49" idx="2"/>
          </p:cNvCxnSpPr>
          <p:nvPr/>
        </p:nvCxnSpPr>
        <p:spPr>
          <a:xfrm>
            <a:off x="2728316" y="1492567"/>
            <a:ext cx="0" cy="169145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247D076-E314-43F9-94C6-20B81EED5D10}"/>
              </a:ext>
            </a:extLst>
          </p:cNvPr>
          <p:cNvCxnSpPr/>
          <p:nvPr/>
        </p:nvCxnSpPr>
        <p:spPr>
          <a:xfrm>
            <a:off x="2728316" y="3183224"/>
            <a:ext cx="1376959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0979D0B-A6CC-4E81-840D-B1B452382DF9}"/>
              </a:ext>
            </a:extLst>
          </p:cNvPr>
          <p:cNvSpPr txBox="1"/>
          <p:nvPr/>
        </p:nvSpPr>
        <p:spPr>
          <a:xfrm>
            <a:off x="3741287" y="3040803"/>
            <a:ext cx="1326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b="1" dirty="0">
                <a:solidFill>
                  <a:srgbClr val="C00000"/>
                </a:solidFill>
                <a:cs typeface="B Titr" panose="00000700000000000000" pitchFamily="2" charset="-78"/>
              </a:rPr>
              <a:t>اجرای کد ها</a:t>
            </a:r>
            <a:endParaRPr lang="en-US" sz="1400" b="1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F910861-3D92-4F28-A784-22C9413F7F2F}"/>
              </a:ext>
            </a:extLst>
          </p:cNvPr>
          <p:cNvCxnSpPr>
            <a:cxnSpLocks/>
          </p:cNvCxnSpPr>
          <p:nvPr/>
        </p:nvCxnSpPr>
        <p:spPr>
          <a:xfrm>
            <a:off x="5647046" y="1683653"/>
            <a:ext cx="0" cy="25569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0389C22-FF9C-42AB-B3E5-F778482D4A1D}"/>
              </a:ext>
            </a:extLst>
          </p:cNvPr>
          <p:cNvCxnSpPr/>
          <p:nvPr/>
        </p:nvCxnSpPr>
        <p:spPr>
          <a:xfrm flipV="1">
            <a:off x="5647235" y="1956332"/>
            <a:ext cx="331549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30D4197-E0B5-43A6-AD08-D75B9DDCF2AE}"/>
              </a:ext>
            </a:extLst>
          </p:cNvPr>
          <p:cNvSpPr/>
          <p:nvPr/>
        </p:nvSpPr>
        <p:spPr>
          <a:xfrm>
            <a:off x="970057" y="1301536"/>
            <a:ext cx="835328" cy="20940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BC85866-F249-4535-A737-0F601A228163}"/>
              </a:ext>
            </a:extLst>
          </p:cNvPr>
          <p:cNvCxnSpPr/>
          <p:nvPr/>
        </p:nvCxnSpPr>
        <p:spPr>
          <a:xfrm flipH="1">
            <a:off x="657225" y="1423037"/>
            <a:ext cx="30397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5F8618-002F-4982-8D9E-237A4D9C1A63}"/>
              </a:ext>
            </a:extLst>
          </p:cNvPr>
          <p:cNvCxnSpPr/>
          <p:nvPr/>
        </p:nvCxnSpPr>
        <p:spPr>
          <a:xfrm>
            <a:off x="657225" y="1431213"/>
            <a:ext cx="0" cy="358846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7163537-64F6-49C2-A14B-CC23C96784F1}"/>
              </a:ext>
            </a:extLst>
          </p:cNvPr>
          <p:cNvCxnSpPr/>
          <p:nvPr/>
        </p:nvCxnSpPr>
        <p:spPr>
          <a:xfrm>
            <a:off x="657225" y="5019675"/>
            <a:ext cx="3448050" cy="5715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D772876-1D46-4B80-8D93-22FED2FE5B27}"/>
              </a:ext>
            </a:extLst>
          </p:cNvPr>
          <p:cNvSpPr txBox="1"/>
          <p:nvPr/>
        </p:nvSpPr>
        <p:spPr>
          <a:xfrm>
            <a:off x="4039424" y="4918004"/>
            <a:ext cx="1773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b="1" dirty="0">
                <a:solidFill>
                  <a:srgbClr val="00B050"/>
                </a:solidFill>
                <a:cs typeface="B Titr" panose="00000700000000000000" pitchFamily="2" charset="-78"/>
              </a:rPr>
              <a:t>پایگاه داده پیش فرض</a:t>
            </a:r>
            <a:endParaRPr lang="en-US" sz="1400" b="1" dirty="0">
              <a:solidFill>
                <a:srgbClr val="00B050"/>
              </a:solidFill>
              <a:cs typeface="B Titr" panose="00000700000000000000" pitchFamily="2" charset="-78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44D3253-06B3-40E7-A78E-1B2C3C49B783}"/>
              </a:ext>
            </a:extLst>
          </p:cNvPr>
          <p:cNvSpPr/>
          <p:nvPr/>
        </p:nvSpPr>
        <p:spPr>
          <a:xfrm>
            <a:off x="1417057" y="2775148"/>
            <a:ext cx="835328" cy="15945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E60F115-C80E-48E5-9B90-97AF9D6E028C}"/>
              </a:ext>
            </a:extLst>
          </p:cNvPr>
          <p:cNvCxnSpPr/>
          <p:nvPr/>
        </p:nvCxnSpPr>
        <p:spPr>
          <a:xfrm>
            <a:off x="2252385" y="2876209"/>
            <a:ext cx="4801283" cy="81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9325771-564C-45A6-BA2E-6FB91DB5F8CF}"/>
              </a:ext>
            </a:extLst>
          </p:cNvPr>
          <p:cNvSpPr txBox="1"/>
          <p:nvPr/>
        </p:nvSpPr>
        <p:spPr>
          <a:xfrm>
            <a:off x="7059765" y="2789685"/>
            <a:ext cx="1773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b="1" dirty="0">
                <a:solidFill>
                  <a:srgbClr val="00B050"/>
                </a:solidFill>
                <a:cs typeface="B Titr" panose="00000700000000000000" pitchFamily="2" charset="-78"/>
              </a:rPr>
              <a:t>دیاگرام ارتباط جداول</a:t>
            </a:r>
            <a:endParaRPr lang="en-US" sz="1400" b="1" dirty="0">
              <a:solidFill>
                <a:srgbClr val="00B050"/>
              </a:solidFill>
              <a:cs typeface="B Titr" panose="00000700000000000000" pitchFamily="2" charset="-78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9B50B97-F997-4C10-A1B0-6A37A7BCB7F4}"/>
              </a:ext>
            </a:extLst>
          </p:cNvPr>
          <p:cNvSpPr/>
          <p:nvPr/>
        </p:nvSpPr>
        <p:spPr>
          <a:xfrm>
            <a:off x="1229841" y="4315449"/>
            <a:ext cx="707574" cy="14280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2EA73EA-0441-4771-A8E5-8EDD0376AF7C}"/>
              </a:ext>
            </a:extLst>
          </p:cNvPr>
          <p:cNvCxnSpPr/>
          <p:nvPr/>
        </p:nvCxnSpPr>
        <p:spPr>
          <a:xfrm flipV="1">
            <a:off x="1961480" y="4418381"/>
            <a:ext cx="2143795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2CBD8B-4219-4C28-B97B-3303C0F41F50}"/>
              </a:ext>
            </a:extLst>
          </p:cNvPr>
          <p:cNvSpPr txBox="1"/>
          <p:nvPr/>
        </p:nvSpPr>
        <p:spPr>
          <a:xfrm>
            <a:off x="3741287" y="4277017"/>
            <a:ext cx="1326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b="1" dirty="0">
                <a:solidFill>
                  <a:srgbClr val="C00000"/>
                </a:solidFill>
                <a:cs typeface="B Titr" panose="00000700000000000000" pitchFamily="2" charset="-78"/>
              </a:rPr>
              <a:t>دید ( </a:t>
            </a:r>
            <a:r>
              <a:rPr lang="en-US" sz="1400" b="1" dirty="0">
                <a:solidFill>
                  <a:srgbClr val="C00000"/>
                </a:solidFill>
                <a:cs typeface="B Titr" panose="00000700000000000000" pitchFamily="2" charset="-78"/>
              </a:rPr>
              <a:t>View</a:t>
            </a:r>
            <a:r>
              <a:rPr lang="fa-IR" sz="1400" b="1" dirty="0">
                <a:solidFill>
                  <a:srgbClr val="C00000"/>
                </a:solidFill>
                <a:cs typeface="B Titr" panose="00000700000000000000" pitchFamily="2" charset="-78"/>
              </a:rPr>
              <a:t> )</a:t>
            </a:r>
            <a:endParaRPr lang="en-US" sz="1400" b="1" dirty="0">
              <a:solidFill>
                <a:srgbClr val="C00000"/>
              </a:solidFill>
              <a:cs typeface="B Titr" panose="00000700000000000000" pitchFamily="2" charset="-78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E98C638-4B78-45EA-A2FE-D97822D22405}"/>
              </a:ext>
            </a:extLst>
          </p:cNvPr>
          <p:cNvSpPr/>
          <p:nvPr/>
        </p:nvSpPr>
        <p:spPr>
          <a:xfrm>
            <a:off x="1240044" y="4539940"/>
            <a:ext cx="979565" cy="1869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CFED86E-0925-40B6-A64C-6568BF9D7AB6}"/>
              </a:ext>
            </a:extLst>
          </p:cNvPr>
          <p:cNvCxnSpPr/>
          <p:nvPr/>
        </p:nvCxnSpPr>
        <p:spPr>
          <a:xfrm>
            <a:off x="2214817" y="4651201"/>
            <a:ext cx="34322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7F5C533-65E7-492D-BB6C-C5A2071F66E6}"/>
              </a:ext>
            </a:extLst>
          </p:cNvPr>
          <p:cNvSpPr txBox="1"/>
          <p:nvPr/>
        </p:nvSpPr>
        <p:spPr>
          <a:xfrm>
            <a:off x="5415160" y="4473985"/>
            <a:ext cx="3277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solidFill>
                  <a:srgbClr val="FF0000"/>
                </a:solidFill>
                <a:cs typeface="B Titr" panose="00000700000000000000" pitchFamily="2" charset="-78"/>
              </a:rPr>
              <a:t>محل ذخیره توابع و </a:t>
            </a:r>
            <a:r>
              <a:rPr lang="en-US" sz="1400" b="1" dirty="0">
                <a:solidFill>
                  <a:srgbClr val="FF0000"/>
                </a:solidFill>
                <a:cs typeface="B Titr" panose="00000700000000000000" pitchFamily="2" charset="-78"/>
              </a:rPr>
              <a:t>Stored</a:t>
            </a:r>
            <a:r>
              <a:rPr lang="en-US" sz="1400" dirty="0">
                <a:solidFill>
                  <a:srgbClr val="FF0000"/>
                </a:solidFill>
                <a:cs typeface="B Titr" panose="00000700000000000000" pitchFamily="2" charset="-78"/>
              </a:rPr>
              <a:t> </a:t>
            </a:r>
            <a:r>
              <a:rPr lang="en-US" sz="1400" b="1" dirty="0">
                <a:solidFill>
                  <a:srgbClr val="FF0000"/>
                </a:solidFill>
                <a:cs typeface="B Titr" panose="00000700000000000000" pitchFamily="2" charset="-78"/>
              </a:rPr>
              <a:t>Procedure</a:t>
            </a:r>
            <a:r>
              <a:rPr lang="fa-IR" sz="1400" dirty="0">
                <a:solidFill>
                  <a:srgbClr val="FF0000"/>
                </a:solidFill>
                <a:cs typeface="B Titr" panose="00000700000000000000" pitchFamily="2" charset="-78"/>
              </a:rPr>
              <a:t> ها</a:t>
            </a:r>
            <a:endParaRPr lang="en-US" sz="1400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790708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75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25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7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25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75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7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25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750"/>
                            </p:stCondLst>
                            <p:childTnLst>
                              <p:par>
                                <p:cTn id="8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7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25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75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825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875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9250"/>
                            </p:stCondLst>
                            <p:childTnLst>
                              <p:par>
                                <p:cTn id="10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125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175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2250"/>
                            </p:stCondLst>
                            <p:childTnLst>
                              <p:par>
                                <p:cTn id="1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2750"/>
                            </p:stCondLst>
                            <p:childTnLst>
                              <p:par>
                                <p:cTn id="1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750"/>
                            </p:stCondLst>
                            <p:childTnLst>
                              <p:par>
                                <p:cTn id="1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25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575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6250"/>
                            </p:stCondLst>
                            <p:childTnLst>
                              <p:par>
                                <p:cTn id="1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1" grpId="0"/>
      <p:bldP spid="43" grpId="0"/>
      <p:bldP spid="44" grpId="0"/>
      <p:bldP spid="45" grpId="0" animBg="1"/>
      <p:bldP spid="46" grpId="0"/>
      <p:bldP spid="47" grpId="0" animBg="1"/>
      <p:bldP spid="48" grpId="0" animBg="1"/>
      <p:bldP spid="49" grpId="0" animBg="1"/>
      <p:bldP spid="52" grpId="0"/>
      <p:bldP spid="55" grpId="0" animBg="1"/>
      <p:bldP spid="59" grpId="0"/>
      <p:bldP spid="60" grpId="0" animBg="1"/>
      <p:bldP spid="62" grpId="0"/>
      <p:bldP spid="63" grpId="0" animBg="1"/>
      <p:bldP spid="65" grpId="0"/>
      <p:bldP spid="66" grpId="0" animBg="1"/>
      <p:bldP spid="6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Group By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هرگاه بخواهیم گزارشی را به تفکیک فیلد خاصی بدست آوریم از </a:t>
            </a:r>
            <a:r>
              <a:rPr lang="en-US" sz="1600" dirty="0">
                <a:cs typeface="B Nazanin" panose="00000400000000000000" pitchFamily="2" charset="-78"/>
              </a:rPr>
              <a:t>group by</a:t>
            </a:r>
            <a:r>
              <a:rPr lang="fa-IR" sz="1600" dirty="0">
                <a:cs typeface="B Nazanin" panose="00000400000000000000" pitchFamily="2" charset="-78"/>
              </a:rPr>
              <a:t> استفاده می‌کنیم. 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تعداد دانشجویان دختر و پسر را به تفکیک نمایش دهد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Gen</a:t>
            </a:r>
            <a:r>
              <a:rPr lang="en-US" sz="1600" dirty="0">
                <a:cs typeface="B Nazanin" panose="00000400000000000000" pitchFamily="2" charset="-78"/>
              </a:rPr>
              <a:t> , COUNT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(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* </a:t>
            </a:r>
            <a:r>
              <a:rPr lang="en-US" sz="1600" dirty="0">
                <a:cs typeface="B Nazanin" panose="00000400000000000000" pitchFamily="2" charset="-78"/>
              </a:rPr>
              <a:t>)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as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‘Count’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</a:p>
          <a:p>
            <a:r>
              <a:rPr lang="en-US" sz="1600" dirty="0">
                <a:cs typeface="B Nazanin" panose="00000400000000000000" pitchFamily="2" charset="-78"/>
              </a:rPr>
              <a:t>GROUP BY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Gen</a:t>
            </a:r>
          </a:p>
          <a:p>
            <a:pPr algn="r" rtl="1"/>
            <a:endParaRPr lang="en-US" sz="1600" b="1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( خیلی مهم ) : </a:t>
            </a:r>
            <a:r>
              <a:rPr lang="fa-IR" sz="1600" dirty="0">
                <a:cs typeface="B Nazanin" panose="00000400000000000000" pitchFamily="2" charset="-78"/>
              </a:rPr>
              <a:t>هنگام استفاده از </a:t>
            </a:r>
            <a:r>
              <a:rPr lang="en-US" sz="1600" dirty="0">
                <a:cs typeface="B Nazanin" panose="00000400000000000000" pitchFamily="2" charset="-78"/>
              </a:rPr>
              <a:t>group by</a:t>
            </a:r>
            <a:r>
              <a:rPr lang="fa-IR" sz="1600" dirty="0">
                <a:cs typeface="B Nazanin" panose="00000400000000000000" pitchFamily="2" charset="-78"/>
              </a:rPr>
              <a:t> ، مقابل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فقط مجاز به استفاده از توابع تجمیع و فیلد/فیلدهای موجود در </a:t>
            </a:r>
            <a:r>
              <a:rPr lang="en-US" sz="1600" dirty="0">
                <a:cs typeface="B Nazanin" panose="00000400000000000000" pitchFamily="2" charset="-78"/>
              </a:rPr>
              <a:t>group by</a:t>
            </a:r>
            <a:r>
              <a:rPr lang="fa-IR" sz="1600" dirty="0">
                <a:cs typeface="B Nazanin" panose="00000400000000000000" pitchFamily="2" charset="-78"/>
              </a:rPr>
              <a:t> هستیم و هیچ فیلد دیگری را نباید مقابل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نوشت.</a:t>
            </a:r>
          </a:p>
          <a:p>
            <a:pPr algn="r" rtl="1"/>
            <a:endParaRPr lang="en-US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بهتر است فیلدی که دسته بندی بر اساس آن صورت گرفته است را مقابل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بنویسیم. 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میانگین نمرات دانشجویان را به تفکیک نام خانوادگی دانشجو نمایش دهد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. LastName , </a:t>
            </a:r>
            <a:r>
              <a:rPr lang="en-US" sz="1600" dirty="0">
                <a:cs typeface="B Nazanin" panose="00000400000000000000" pitchFamily="2" charset="-78"/>
              </a:rPr>
              <a:t> AVG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(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 . Grade </a:t>
            </a:r>
            <a:r>
              <a:rPr lang="en-US" sz="1600" dirty="0">
                <a:cs typeface="B Nazanin" panose="00000400000000000000" pitchFamily="2" charset="-78"/>
              </a:rPr>
              <a:t>)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INNER JOIN</a:t>
            </a:r>
            <a:r>
              <a:rPr lang="en-US" sz="1600" i="1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 </a:t>
            </a:r>
            <a:r>
              <a:rPr lang="en-US" sz="1600" dirty="0">
                <a:cs typeface="B Nazanin" panose="00000400000000000000" pitchFamily="2" charset="-78"/>
              </a:rPr>
              <a:t>ON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Student . Stno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SelectedLesson . stno</a:t>
            </a:r>
          </a:p>
          <a:p>
            <a:r>
              <a:rPr lang="en-US" sz="1600" dirty="0">
                <a:cs typeface="B Nazanin" panose="00000400000000000000" pitchFamily="2" charset="-78"/>
              </a:rPr>
              <a:t>GROUP BY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. LastName</a:t>
            </a:r>
          </a:p>
          <a:p>
            <a:pPr algn="l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703961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Having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بخش </a:t>
            </a:r>
            <a:r>
              <a:rPr lang="en-US" sz="1600" dirty="0">
                <a:cs typeface="B Nazanin" panose="00000400000000000000" pitchFamily="2" charset="-78"/>
              </a:rPr>
              <a:t>having</a:t>
            </a:r>
            <a:r>
              <a:rPr lang="fa-IR" sz="1600" dirty="0">
                <a:cs typeface="B Nazanin" panose="00000400000000000000" pitchFamily="2" charset="-78"/>
              </a:rPr>
              <a:t> همانند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برای اعمال شرط استفاده می‌شود، با این تفاوت که شرط </a:t>
            </a:r>
            <a:r>
              <a:rPr lang="en-US" sz="1600" dirty="0">
                <a:cs typeface="B Nazanin" panose="00000400000000000000" pitchFamily="2" charset="-78"/>
              </a:rPr>
              <a:t>having</a:t>
            </a:r>
            <a:r>
              <a:rPr lang="fa-IR" sz="1600" dirty="0">
                <a:cs typeface="B Nazanin" panose="00000400000000000000" pitchFamily="2" charset="-78"/>
              </a:rPr>
              <a:t> بعد از دسته بندی اِعمال خواهد شد، در صورتی که شرط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قبل از دسته بندی اِعمال می‌شود.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در این مثال، ابتدا دانشجویان پسر انتخاب می‌شوند ( </a:t>
            </a:r>
            <a:r>
              <a:rPr lang="en-US" sz="1600" dirty="0">
                <a:cs typeface="B Nazanin" panose="00000400000000000000" pitchFamily="2" charset="-78"/>
              </a:rPr>
              <a:t>gen = true</a:t>
            </a:r>
            <a:r>
              <a:rPr lang="fa-IR" sz="1600" dirty="0">
                <a:cs typeface="B Nazanin" panose="00000400000000000000" pitchFamily="2" charset="-78"/>
              </a:rPr>
              <a:t> ) ، سپس دسته بندی روی دانشجویان بر اساس نام خانوادگی انجام می‌شود و در نهایت دانشجویان پسری که معدل آنها بیش از 12 باشد نمایش داده می‌شود.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. LastName , </a:t>
            </a:r>
            <a:r>
              <a:rPr lang="en-US" sz="1600" dirty="0">
                <a:cs typeface="B Nazanin" panose="00000400000000000000" pitchFamily="2" charset="-78"/>
              </a:rPr>
              <a:t> AVG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(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 . Grade </a:t>
            </a:r>
            <a:r>
              <a:rPr lang="en-US" sz="1600" dirty="0">
                <a:cs typeface="B Nazanin" panose="00000400000000000000" pitchFamily="2" charset="-78"/>
              </a:rPr>
              <a:t>)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INNER JOIN</a:t>
            </a:r>
            <a:r>
              <a:rPr lang="en-US" sz="1600" i="1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 </a:t>
            </a:r>
            <a:r>
              <a:rPr lang="en-US" sz="1600" dirty="0">
                <a:cs typeface="B Nazanin" panose="00000400000000000000" pitchFamily="2" charset="-78"/>
              </a:rPr>
              <a:t>ON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Student . Stno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SelectedLesson . Stno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Student . Gen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True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GROUP BY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. LastName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HAVING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AVG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(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SelectedLesson . Grade </a:t>
            </a:r>
            <a:r>
              <a:rPr lang="en-US" sz="1600" dirty="0">
                <a:cs typeface="B Nazanin" panose="00000400000000000000" pitchFamily="2" charset="-78"/>
              </a:rPr>
              <a:t>)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&gt;=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12</a:t>
            </a: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هر شرط موجود در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در </a:t>
            </a:r>
            <a:r>
              <a:rPr lang="en-US" sz="1600" dirty="0">
                <a:cs typeface="B Nazanin" panose="00000400000000000000" pitchFamily="2" charset="-78"/>
              </a:rPr>
              <a:t>having</a:t>
            </a:r>
            <a:r>
              <a:rPr lang="fa-IR" sz="1600" dirty="0">
                <a:cs typeface="B Nazanin" panose="00000400000000000000" pitchFamily="2" charset="-78"/>
              </a:rPr>
              <a:t> قابل استفاده نیست.</a:t>
            </a: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هر شرط موجود در </a:t>
            </a:r>
            <a:r>
              <a:rPr lang="en-US" sz="1600" dirty="0">
                <a:cs typeface="B Nazanin" panose="00000400000000000000" pitchFamily="2" charset="-78"/>
              </a:rPr>
              <a:t>having</a:t>
            </a:r>
            <a:r>
              <a:rPr lang="fa-IR" sz="1600" dirty="0">
                <a:cs typeface="B Nazanin" panose="00000400000000000000" pitchFamily="2" charset="-78"/>
              </a:rPr>
              <a:t> در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قابل استفاده نیست ( توابع تجمیع را نمی‌توان در مقابل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نوشت ) .</a:t>
            </a: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اگر بتوان شرطی را هم در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و هم در </a:t>
            </a:r>
            <a:r>
              <a:rPr lang="en-US" sz="1600" dirty="0">
                <a:cs typeface="B Nazanin" panose="00000400000000000000" pitchFamily="2" charset="-78"/>
              </a:rPr>
              <a:t>having</a:t>
            </a:r>
            <a:r>
              <a:rPr lang="fa-IR" sz="1600" dirty="0">
                <a:cs typeface="B Nazanin" panose="00000400000000000000" pitchFamily="2" charset="-78"/>
              </a:rPr>
              <a:t> استفاده کرد، اولویت با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است، زیرا سرعت پرس‌وجو را افزایش می‌دهد.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240687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بازیابی اطلاعات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بخش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Order By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برای مرتب سازی داده‌ها از </a:t>
            </a:r>
            <a:r>
              <a:rPr lang="en-US" sz="1600" dirty="0">
                <a:cs typeface="B Nazanin" panose="00000400000000000000" pitchFamily="2" charset="-78"/>
              </a:rPr>
              <a:t>order by</a:t>
            </a:r>
            <a:r>
              <a:rPr lang="fa-IR" sz="1600" dirty="0">
                <a:cs typeface="B Nazanin" panose="00000400000000000000" pitchFamily="2" charset="-78"/>
              </a:rPr>
              <a:t> استفاده می‌شود : 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نام خانوادگی و نمره دانشجویان را ابتدا بر اساس نام هاخوادگی ( به ترتیب حرفو الفبا ) و سپس بر اساس نمره ( نزولی ) مرتب کند. </a:t>
            </a:r>
            <a:endParaRPr lang="en-US" sz="1600" dirty="0">
              <a:cs typeface="B Nazanin" panose="00000400000000000000" pitchFamily="2" charset="-78"/>
            </a:endParaRP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. LastName , 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 . Grade </a:t>
            </a:r>
            <a:endParaRPr lang="en-US" sz="1600" dirty="0"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INNER JOIN</a:t>
            </a:r>
            <a:r>
              <a:rPr lang="en-US" sz="1600" i="1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 </a:t>
            </a:r>
            <a:r>
              <a:rPr lang="en-US" sz="1600" dirty="0">
                <a:cs typeface="B Nazanin" panose="00000400000000000000" pitchFamily="2" charset="-78"/>
              </a:rPr>
              <a:t>ON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Student . Stno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SelectedLesson . Stno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ORDER BY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Student . LastName ASC , SelectedLesson . Grade DESC</a:t>
            </a:r>
          </a:p>
          <a:p>
            <a:pPr algn="l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می‌توان با استفاده از </a:t>
            </a:r>
            <a:r>
              <a:rPr lang="en-US" sz="1600" dirty="0">
                <a:cs typeface="B Nazanin" panose="00000400000000000000" pitchFamily="2" charset="-78"/>
              </a:rPr>
              <a:t>top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group by</a:t>
            </a:r>
            <a:r>
              <a:rPr lang="fa-IR" sz="1600" dirty="0">
                <a:cs typeface="B Nazanin" panose="00000400000000000000" pitchFamily="2" charset="-78"/>
              </a:rPr>
              <a:t> گزارشات متنوعی نوشت.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نام و نام خانوادگی و نمره سه نفر از دانشجویانی که در درس پایگاه داده بیشترین نمره را کسب کرده‌اند نمایش دهد. </a:t>
            </a:r>
            <a:endParaRPr lang="en-US" sz="1600" dirty="0">
              <a:cs typeface="B Nazanin" panose="00000400000000000000" pitchFamily="2" charset="-78"/>
            </a:endParaRP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SELECT TOP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3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. FirstName , Student . LastName , SelectedLesson . Grade </a:t>
            </a:r>
            <a:endParaRPr lang="en-US" sz="1600" dirty="0"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INNER JOIN</a:t>
            </a:r>
            <a:r>
              <a:rPr lang="en-US" sz="1600" i="1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 </a:t>
            </a:r>
            <a:r>
              <a:rPr lang="en-US" sz="1600" dirty="0">
                <a:cs typeface="B Nazanin" panose="00000400000000000000" pitchFamily="2" charset="-78"/>
              </a:rPr>
              <a:t>ON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Student . Stno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SelectedLesson . Stno</a:t>
            </a:r>
          </a:p>
          <a:p>
            <a:r>
              <a:rPr lang="en-US" sz="1600" dirty="0">
                <a:cs typeface="B Nazanin" panose="00000400000000000000" pitchFamily="2" charset="-78"/>
              </a:rPr>
              <a:t>INNER JOIN</a:t>
            </a:r>
            <a:r>
              <a:rPr lang="en-US" sz="1600" i="1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[Group] </a:t>
            </a:r>
            <a:r>
              <a:rPr lang="en-US" sz="1600" dirty="0">
                <a:cs typeface="B Nazanin" panose="00000400000000000000" pitchFamily="2" charset="-78"/>
              </a:rPr>
              <a:t>ON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[Group] . gcode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SelectedLesson . gcode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INNER JOIN</a:t>
            </a:r>
            <a:r>
              <a:rPr lang="en-US" sz="1600" i="1" dirty="0">
                <a:cs typeface="B Nazanin" panose="00000400000000000000" pitchFamily="2" charset="-78"/>
              </a:rPr>
              <a:t>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 </a:t>
            </a:r>
            <a:r>
              <a:rPr lang="en-US" sz="1600" dirty="0">
                <a:cs typeface="B Nazanin" panose="00000400000000000000" pitchFamily="2" charset="-78"/>
              </a:rPr>
              <a:t>ON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[Group] . lcode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Lesson . lcode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Lesson . Lname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پایگاه داده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ORDER BY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 . Grade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413530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Union , Intersect , Except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43FF9B-470A-404F-BC1D-E7720DAB6C1F}"/>
                  </a:ext>
                </a:extLst>
              </p:cNvPr>
              <p:cNvSpPr txBox="1"/>
              <p:nvPr/>
            </p:nvSpPr>
            <p:spPr>
              <a:xfrm>
                <a:off x="596348" y="725100"/>
                <a:ext cx="11039060" cy="3539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fa-IR" sz="1600" dirty="0">
                    <a:cs typeface="B Nazanin" panose="00000400000000000000" pitchFamily="2" charset="-78"/>
                  </a:rPr>
                  <a:t>فرض کنید چندین دستور </a:t>
                </a:r>
                <a:r>
                  <a:rPr lang="en-US" sz="1600" dirty="0">
                    <a:cs typeface="B Nazanin" panose="00000400000000000000" pitchFamily="2" charset="-78"/>
                  </a:rPr>
                  <a:t>select</a:t>
                </a:r>
                <a:r>
                  <a:rPr lang="fa-IR" sz="1600" dirty="0">
                    <a:cs typeface="B Nazanin" panose="00000400000000000000" pitchFamily="2" charset="-78"/>
                  </a:rPr>
                  <a:t> داریم. خروجی هر </a:t>
                </a:r>
                <a:r>
                  <a:rPr lang="en-US" sz="1600" dirty="0">
                    <a:cs typeface="B Nazanin" panose="00000400000000000000" pitchFamily="2" charset="-78"/>
                  </a:rPr>
                  <a:t>select</a:t>
                </a:r>
                <a:r>
                  <a:rPr lang="fa-IR" sz="1600" dirty="0">
                    <a:cs typeface="B Nazanin" panose="00000400000000000000" pitchFamily="2" charset="-78"/>
                  </a:rPr>
                  <a:t> در واقع یک جدول و یا یک مجموعه است :</a:t>
                </a:r>
              </a:p>
              <a:p>
                <a:pPr algn="l"/>
                <a:r>
                  <a:rPr lang="en-US" sz="1600" dirty="0">
                    <a:cs typeface="B Nazanin" panose="00000400000000000000" pitchFamily="2" charset="-78"/>
                  </a:rPr>
                  <a:t>Select 01 == </a:t>
                </a:r>
                <a:r>
                  <a:rPr lang="fa-IR" sz="1600" dirty="0">
                    <a:cs typeface="B Nazanin" panose="00000400000000000000" pitchFamily="2" charset="-78"/>
                  </a:rPr>
                  <a:t>خروجی</a:t>
                </a:r>
                <a:r>
                  <a:rPr lang="en-US" sz="1600" dirty="0">
                    <a:cs typeface="B Nazanin" panose="00000400000000000000" pitchFamily="2" charset="-78"/>
                  </a:rPr>
                  <a:t> ==&gt; A = { … }</a:t>
                </a:r>
              </a:p>
              <a:p>
                <a:r>
                  <a:rPr lang="en-US" sz="1600" dirty="0">
                    <a:cs typeface="B Nazanin" panose="00000400000000000000" pitchFamily="2" charset="-78"/>
                  </a:rPr>
                  <a:t>Select 02 == </a:t>
                </a:r>
                <a:r>
                  <a:rPr lang="fa-IR" sz="1600" dirty="0">
                    <a:cs typeface="B Nazanin" panose="00000400000000000000" pitchFamily="2" charset="-78"/>
                  </a:rPr>
                  <a:t>خروجی</a:t>
                </a:r>
                <a:r>
                  <a:rPr lang="en-US" sz="1600" dirty="0">
                    <a:cs typeface="B Nazanin" panose="00000400000000000000" pitchFamily="2" charset="-78"/>
                  </a:rPr>
                  <a:t> ==&gt; B = { … }</a:t>
                </a:r>
              </a:p>
              <a:p>
                <a:pPr algn="r" rtl="1"/>
                <a:r>
                  <a:rPr lang="fa-IR" sz="1600" dirty="0">
                    <a:cs typeface="B Nazanin" panose="00000400000000000000" pitchFamily="2" charset="-78"/>
                  </a:rPr>
                  <a:t>بنابراین می‌توان یکسری عملیات مجموعه‌ها را روی آنها اِعمال کرد : </a:t>
                </a:r>
              </a:p>
              <a:p>
                <a:pPr algn="r" rtl="1"/>
                <a:endParaRPr lang="fa-IR" sz="1600" dirty="0">
                  <a:cs typeface="B Nazanin" panose="00000400000000000000" pitchFamily="2" charset="-78"/>
                </a:endParaRPr>
              </a:p>
              <a:p>
                <a:pPr algn="r" rtl="1"/>
                <a:r>
                  <a:rPr lang="fa-IR" sz="1600" dirty="0">
                    <a:cs typeface="B Nazanin" panose="00000400000000000000" pitchFamily="2" charset="-78"/>
                  </a:rPr>
                  <a:t>1 – اجتماع ( </a:t>
                </a:r>
                <a14:m>
                  <m:oMath xmlns:m="http://schemas.openxmlformats.org/officeDocument/2006/math">
                    <m:r>
                      <a:rPr lang="fa-I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∪</m:t>
                    </m:r>
                  </m:oMath>
                </a14:m>
                <a:r>
                  <a:rPr lang="fa-IR" sz="1600" dirty="0">
                    <a:cs typeface="B Nazanin" panose="00000400000000000000" pitchFamily="2" charset="-78"/>
                  </a:rPr>
                  <a:t> ) : برای این منظور از </a:t>
                </a:r>
                <a:r>
                  <a:rPr lang="en-US" sz="1600" dirty="0">
                    <a:cs typeface="B Nazanin" panose="00000400000000000000" pitchFamily="2" charset="-78"/>
                  </a:rPr>
                  <a:t>union</a:t>
                </a:r>
                <a:r>
                  <a:rPr lang="fa-IR" sz="1600" dirty="0">
                    <a:cs typeface="B Nazanin" panose="00000400000000000000" pitchFamily="2" charset="-78"/>
                  </a:rPr>
                  <a:t> استفاده می‌شود. </a:t>
                </a:r>
              </a:p>
              <a:p>
                <a:pPr algn="r" rtl="1"/>
                <a:r>
                  <a:rPr lang="fa-IR" sz="1600" dirty="0">
                    <a:cs typeface="B Nazanin" panose="00000400000000000000" pitchFamily="2" charset="-78"/>
                  </a:rPr>
                  <a:t>2 – اشتراک ( </a:t>
                </a:r>
                <a14:m>
                  <m:oMath xmlns:m="http://schemas.openxmlformats.org/officeDocument/2006/math">
                    <m:r>
                      <a:rPr lang="fa-I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∩</m:t>
                    </m:r>
                  </m:oMath>
                </a14:m>
                <a:r>
                  <a:rPr lang="fa-IR" sz="1600" dirty="0">
                    <a:cs typeface="B Nazanin" panose="00000400000000000000" pitchFamily="2" charset="-78"/>
                  </a:rPr>
                  <a:t> ) : برای این منظور از </a:t>
                </a:r>
                <a:r>
                  <a:rPr lang="en-US" sz="1600" dirty="0">
                    <a:cs typeface="B Nazanin" panose="00000400000000000000" pitchFamily="2" charset="-78"/>
                  </a:rPr>
                  <a:t>intersect</a:t>
                </a:r>
                <a:r>
                  <a:rPr lang="fa-IR" sz="1600" dirty="0">
                    <a:cs typeface="B Nazanin" panose="00000400000000000000" pitchFamily="2" charset="-78"/>
                  </a:rPr>
                  <a:t> استفاده می‌شود.</a:t>
                </a:r>
              </a:p>
              <a:p>
                <a:pPr algn="r" rtl="1"/>
                <a:r>
                  <a:rPr lang="fa-IR" sz="1600" dirty="0">
                    <a:cs typeface="B Nazanin" panose="00000400000000000000" pitchFamily="2" charset="-78"/>
                  </a:rPr>
                  <a:t>3 – تفاضل ( - ) : برای این منظور از </a:t>
                </a:r>
                <a:r>
                  <a:rPr lang="en-US" sz="1600" dirty="0">
                    <a:cs typeface="B Nazanin" panose="00000400000000000000" pitchFamily="2" charset="-78"/>
                  </a:rPr>
                  <a:t>except</a:t>
                </a:r>
                <a:r>
                  <a:rPr lang="fa-IR" sz="1600" dirty="0">
                    <a:cs typeface="B Nazanin" panose="00000400000000000000" pitchFamily="2" charset="-78"/>
                  </a:rPr>
                  <a:t> استفاده می‌شود. </a:t>
                </a:r>
              </a:p>
              <a:p>
                <a:pPr algn="r" rtl="1"/>
                <a:endParaRPr lang="fa-IR" sz="1600" dirty="0">
                  <a:cs typeface="B Nazanin" panose="00000400000000000000" pitchFamily="2" charset="-78"/>
                </a:endParaRPr>
              </a:p>
              <a:p>
                <a:pPr algn="r" rtl="1"/>
                <a:r>
                  <a:rPr lang="fa-IR" sz="1600" b="1" dirty="0">
                    <a:solidFill>
                      <a:srgbClr val="FF0000"/>
                    </a:solidFill>
                    <a:cs typeface="B Nazanin" panose="00000400000000000000" pitchFamily="2" charset="-78"/>
                  </a:rPr>
                  <a:t>نکته 1 : </a:t>
                </a:r>
                <a:r>
                  <a:rPr lang="fa-IR" sz="1600" dirty="0">
                    <a:cs typeface="B Nazanin" panose="00000400000000000000" pitchFamily="2" charset="-78"/>
                  </a:rPr>
                  <a:t>اگر چندین </a:t>
                </a:r>
                <a:r>
                  <a:rPr lang="en-US" sz="1600" dirty="0">
                    <a:cs typeface="B Nazanin" panose="00000400000000000000" pitchFamily="2" charset="-78"/>
                  </a:rPr>
                  <a:t>select</a:t>
                </a:r>
                <a:r>
                  <a:rPr lang="fa-IR" sz="1600" dirty="0">
                    <a:cs typeface="B Nazanin" panose="00000400000000000000" pitchFamily="2" charset="-78"/>
                  </a:rPr>
                  <a:t> ترکیب شوند، </a:t>
                </a:r>
                <a:r>
                  <a:rPr lang="en-US" sz="1600" dirty="0">
                    <a:cs typeface="B Nazanin" panose="00000400000000000000" pitchFamily="2" charset="-78"/>
                  </a:rPr>
                  <a:t>order by</a:t>
                </a:r>
                <a:r>
                  <a:rPr lang="fa-IR" sz="1600" dirty="0">
                    <a:cs typeface="B Nazanin" panose="00000400000000000000" pitchFamily="2" charset="-78"/>
                  </a:rPr>
                  <a:t> فقط روی آخرین </a:t>
                </a:r>
                <a:r>
                  <a:rPr lang="en-US" sz="1600" dirty="0">
                    <a:cs typeface="B Nazanin" panose="00000400000000000000" pitchFamily="2" charset="-78"/>
                  </a:rPr>
                  <a:t>select</a:t>
                </a:r>
                <a:r>
                  <a:rPr lang="fa-IR" sz="1600" dirty="0">
                    <a:cs typeface="B Nazanin" panose="00000400000000000000" pitchFamily="2" charset="-78"/>
                  </a:rPr>
                  <a:t> ظاهر می‌شود.</a:t>
                </a:r>
              </a:p>
              <a:p>
                <a:pPr algn="r" rtl="1"/>
                <a:endParaRPr lang="fa-IR" sz="1600" dirty="0">
                  <a:cs typeface="B Nazanin" panose="00000400000000000000" pitchFamily="2" charset="-78"/>
                </a:endParaRPr>
              </a:p>
              <a:p>
                <a:pPr algn="r" rtl="1"/>
                <a:r>
                  <a:rPr lang="fa-IR" sz="1600" b="1" dirty="0">
                    <a:solidFill>
                      <a:srgbClr val="FF0000"/>
                    </a:solidFill>
                    <a:cs typeface="B Nazanin" panose="00000400000000000000" pitchFamily="2" charset="-78"/>
                  </a:rPr>
                  <a:t>نکته 2 : </a:t>
                </a:r>
                <a:r>
                  <a:rPr lang="fa-IR" sz="1600" dirty="0">
                    <a:cs typeface="B Nazanin" panose="00000400000000000000" pitchFamily="2" charset="-78"/>
                  </a:rPr>
                  <a:t>اگر چندین </a:t>
                </a:r>
                <a:r>
                  <a:rPr lang="en-US" sz="1600" dirty="0">
                    <a:cs typeface="B Nazanin" panose="00000400000000000000" pitchFamily="2" charset="-78"/>
                  </a:rPr>
                  <a:t>select</a:t>
                </a:r>
                <a:r>
                  <a:rPr lang="fa-IR" sz="1600" dirty="0">
                    <a:cs typeface="B Nazanin" panose="00000400000000000000" pitchFamily="2" charset="-78"/>
                  </a:rPr>
                  <a:t> ترکیب شوند، </a:t>
                </a:r>
                <a:r>
                  <a:rPr lang="en-US" sz="1600" dirty="0">
                    <a:cs typeface="B Nazanin" panose="00000400000000000000" pitchFamily="2" charset="-78"/>
                  </a:rPr>
                  <a:t>alias</a:t>
                </a:r>
                <a:r>
                  <a:rPr lang="fa-IR" sz="1600" dirty="0">
                    <a:cs typeface="B Nazanin" panose="00000400000000000000" pitchFamily="2" charset="-78"/>
                  </a:rPr>
                  <a:t> فقط روی اولین </a:t>
                </a:r>
                <a:r>
                  <a:rPr lang="en-US" sz="1600" dirty="0">
                    <a:cs typeface="B Nazanin" panose="00000400000000000000" pitchFamily="2" charset="-78"/>
                  </a:rPr>
                  <a:t>select</a:t>
                </a:r>
                <a:r>
                  <a:rPr lang="fa-IR" sz="1600" dirty="0">
                    <a:cs typeface="B Nazanin" panose="00000400000000000000" pitchFamily="2" charset="-78"/>
                  </a:rPr>
                  <a:t> ظاهر می‌شود.</a:t>
                </a:r>
              </a:p>
              <a:p>
                <a:pPr algn="r" rtl="1"/>
                <a:endParaRPr lang="fa-IR" sz="1600" dirty="0">
                  <a:cs typeface="B Nazanin" panose="00000400000000000000" pitchFamily="2" charset="-78"/>
                </a:endParaRPr>
              </a:p>
              <a:p>
                <a:pPr algn="r" rtl="1"/>
                <a:r>
                  <a:rPr lang="fa-IR" sz="1600" b="1" dirty="0">
                    <a:solidFill>
                      <a:srgbClr val="FF0000"/>
                    </a:solidFill>
                    <a:cs typeface="B Nazanin" panose="00000400000000000000" pitchFamily="2" charset="-78"/>
                  </a:rPr>
                  <a:t>نکته 3 : </a:t>
                </a:r>
                <a:r>
                  <a:rPr lang="en-US" sz="1600" dirty="0">
                    <a:cs typeface="B Nazanin" panose="00000400000000000000" pitchFamily="2" charset="-78"/>
                  </a:rPr>
                  <a:t>select</a:t>
                </a:r>
                <a:r>
                  <a:rPr lang="fa-IR" sz="1600" dirty="0">
                    <a:cs typeface="B Nazanin" panose="00000400000000000000" pitchFamily="2" charset="-78"/>
                  </a:rPr>
                  <a:t> ها باید خروجی‌های سازگار داشته باشند تا امکان ترکیب آنها وجود داشته باشد. در واقع، تعداد و نوع ستون‌های خروجی </a:t>
                </a:r>
                <a:r>
                  <a:rPr lang="en-US" sz="1600" dirty="0">
                    <a:cs typeface="B Nazanin" panose="00000400000000000000" pitchFamily="2" charset="-78"/>
                  </a:rPr>
                  <a:t>select</a:t>
                </a:r>
                <a:r>
                  <a:rPr lang="fa-IR" sz="1600" dirty="0">
                    <a:cs typeface="B Nazanin" panose="00000400000000000000" pitchFamily="2" charset="-78"/>
                  </a:rPr>
                  <a:t> ها باید یکسان باشد.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43FF9B-470A-404F-BC1D-E7720DAB6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8" y="725100"/>
                <a:ext cx="11039060" cy="3539430"/>
              </a:xfrm>
              <a:prstGeom prst="rect">
                <a:avLst/>
              </a:prstGeom>
              <a:blipFill>
                <a:blip r:embed="rId11"/>
                <a:stretch>
                  <a:fillRect l="-331" t="-1033" r="-331" b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62678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پرس‌وجوی تودرتو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Nested Select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هنگام نوشتن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های تودرتو ،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داخلی ( </a:t>
            </a:r>
            <a:r>
              <a:rPr lang="en-US" sz="1600" dirty="0">
                <a:cs typeface="B Nazanin" panose="00000400000000000000" pitchFamily="2" charset="-78"/>
              </a:rPr>
              <a:t>sub query</a:t>
            </a:r>
            <a:r>
              <a:rPr lang="fa-IR" sz="1600" dirty="0">
                <a:cs typeface="B Nazanin" panose="00000400000000000000" pitchFamily="2" charset="-78"/>
              </a:rPr>
              <a:t> ) را می‌توان به سه صورت مختلف بکار برد :</a:t>
            </a:r>
            <a:endParaRPr lang="en-US" sz="1600" dirty="0">
              <a:cs typeface="B Nazanin" panose="00000400000000000000" pitchFamily="2" charset="-78"/>
            </a:endParaRP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حالت اول : مقابل </a:t>
            </a:r>
            <a:r>
              <a:rPr lang="en-US" sz="1600" b="1" dirty="0">
                <a:cs typeface="B Nazanin" panose="00000400000000000000" pitchFamily="2" charset="-78"/>
              </a:rPr>
              <a:t>select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  <a:r>
              <a:rPr lang="fa-IR" sz="1600" dirty="0">
                <a:cs typeface="B Nazanin" panose="00000400000000000000" pitchFamily="2" charset="-78"/>
              </a:rPr>
              <a:t>در این حالت،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داخلی مقابل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قرار می‌گیرد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SELECT … , ( SELECT … ) FROM …</a:t>
            </a:r>
          </a:p>
          <a:p>
            <a:pPr lvl="1"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در این حالت حتما باید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داخلی تک مقداری باشد</a:t>
            </a:r>
          </a:p>
          <a:p>
            <a:pPr lvl="1"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اگر بخواهیم </a:t>
            </a:r>
            <a:r>
              <a:rPr lang="en-US" sz="1600" dirty="0">
                <a:cs typeface="B Nazanin" panose="00000400000000000000" pitchFamily="2" charset="-78"/>
              </a:rPr>
              <a:t>query</a:t>
            </a:r>
            <a:r>
              <a:rPr lang="fa-IR" sz="1600" dirty="0">
                <a:cs typeface="B Nazanin" panose="00000400000000000000" pitchFamily="2" charset="-78"/>
              </a:rPr>
              <a:t> مفیدی داشته باشیم، بهتر است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داخلی وابسته به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بیرونی باشد تا در تمام سطرهای آن یکسان نباشد ( </a:t>
            </a:r>
            <a:r>
              <a:rPr lang="en-US" sz="1600" dirty="0">
                <a:cs typeface="B Nazanin" panose="00000400000000000000" pitchFamily="2" charset="-78"/>
              </a:rPr>
              <a:t>Co-related</a:t>
            </a:r>
            <a:r>
              <a:rPr lang="fa-IR" sz="1600" dirty="0">
                <a:cs typeface="B Nazanin" panose="00000400000000000000" pitchFamily="2" charset="-78"/>
              </a:rPr>
              <a:t> ) .</a:t>
            </a:r>
          </a:p>
          <a:p>
            <a:pPr lvl="1" algn="r" rtl="1"/>
            <a:endParaRPr lang="en-US" sz="1600" b="1" dirty="0">
              <a:cs typeface="B Nazanin" panose="00000400000000000000" pitchFamily="2" charset="-78"/>
            </a:endParaRP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نام خانوادگی دانشجو را به همراه تعداد واحد اخذ شده هر دانشجو نمایش دهد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  <a:r>
              <a:rPr lang="en-US" sz="1600" dirty="0">
                <a:cs typeface="B Nazanin" panose="00000400000000000000" pitchFamily="2" charset="-78"/>
              </a:rPr>
              <a:t> , ( SELECT Count(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600" dirty="0">
                <a:cs typeface="B Nazanin" panose="00000400000000000000" pitchFamily="2" charset="-78"/>
              </a:rPr>
              <a:t> )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</a:t>
            </a:r>
            <a:r>
              <a:rPr lang="en-US" sz="1600" dirty="0">
                <a:cs typeface="B Nazanin" panose="00000400000000000000" pitchFamily="2" charset="-78"/>
              </a:rPr>
              <a:t> WHERE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stno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600" dirty="0">
                <a:cs typeface="B Nazanin" panose="00000400000000000000" pitchFamily="2" charset="-78"/>
              </a:rPr>
              <a:t> 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Stno</a:t>
            </a:r>
            <a:r>
              <a:rPr lang="en-US" sz="1600" dirty="0">
                <a:cs typeface="B Nazanin" panose="00000400000000000000" pitchFamily="2" charset="-78"/>
              </a:rPr>
              <a:t> )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حالت دوم : مقابل </a:t>
            </a:r>
            <a:r>
              <a:rPr lang="en-US" sz="1600" b="1" dirty="0">
                <a:cs typeface="B Nazanin" panose="00000400000000000000" pitchFamily="2" charset="-78"/>
              </a:rPr>
              <a:t>from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  <a:r>
              <a:rPr lang="fa-IR" sz="1600" dirty="0">
                <a:cs typeface="B Nazanin" panose="00000400000000000000" pitchFamily="2" charset="-78"/>
              </a:rPr>
              <a:t>در این حالت،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داخلی مقابل </a:t>
            </a:r>
            <a:r>
              <a:rPr lang="en-US" sz="1600" dirty="0">
                <a:cs typeface="B Nazanin" panose="00000400000000000000" pitchFamily="2" charset="-78"/>
              </a:rPr>
              <a:t>from</a:t>
            </a:r>
            <a:r>
              <a:rPr lang="fa-IR" sz="1600" dirty="0">
                <a:cs typeface="B Nazanin" panose="00000400000000000000" pitchFamily="2" charset="-78"/>
              </a:rPr>
              <a:t> قرار می‌گیرد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این حالت را در قسمت </a:t>
            </a:r>
            <a:r>
              <a:rPr lang="en-US" sz="1600" dirty="0">
                <a:cs typeface="B Nazanin" panose="00000400000000000000" pitchFamily="2" charset="-78"/>
              </a:rPr>
              <a:t>from</a:t>
            </a:r>
            <a:r>
              <a:rPr lang="fa-IR" sz="1600" dirty="0">
                <a:cs typeface="B Nazanin" panose="00000400000000000000" pitchFamily="2" charset="-78"/>
              </a:rPr>
              <a:t> شرح داده‌ایم.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 , LastName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FROM ( SELECT TOP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3 * </a:t>
            </a:r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               ORDER By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Age </a:t>
            </a:r>
            <a:r>
              <a:rPr lang="en-US" sz="1600" dirty="0">
                <a:cs typeface="B Nazanin" panose="00000400000000000000" pitchFamily="2" charset="-78"/>
              </a:rPr>
              <a:t>DESC</a:t>
            </a:r>
          </a:p>
          <a:p>
            <a:r>
              <a:rPr lang="en-US" sz="1600" dirty="0">
                <a:cs typeface="B Nazanin" panose="00000400000000000000" pitchFamily="2" charset="-78"/>
              </a:rPr>
              <a:t>             ) as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ORDER By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</a:p>
          <a:p>
            <a:pPr lvl="1"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حالت سوم : مقابل </a:t>
            </a:r>
            <a:r>
              <a:rPr lang="en-US" sz="1600" b="1" dirty="0">
                <a:cs typeface="B Nazanin" panose="00000400000000000000" pitchFamily="2" charset="-78"/>
              </a:rPr>
              <a:t>where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  <a:r>
              <a:rPr lang="fa-IR" sz="1600" dirty="0">
                <a:cs typeface="B Nazanin" panose="00000400000000000000" pitchFamily="2" charset="-78"/>
              </a:rPr>
              <a:t>در این حالت،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داخلی مقابل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قرار می‌گیرد </a:t>
            </a:r>
            <a:r>
              <a:rPr lang="fa-IR" sz="1600" b="1" dirty="0">
                <a:solidFill>
                  <a:srgbClr val="00B050"/>
                </a:solidFill>
                <a:cs typeface="B Nazanin" panose="00000400000000000000" pitchFamily="2" charset="-78"/>
              </a:rPr>
              <a:t>: توضیحات در اسلاید بعدی 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r" rtl="1"/>
            <a:endParaRPr lang="fa-IR" sz="1600" b="1" dirty="0">
              <a:cs typeface="B Nazanin" panose="00000400000000000000" pitchFamily="2" charset="-78"/>
            </a:endParaRP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5705354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پرس‌وجوی تودرتو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Nested Select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 - ادامه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حالت سوم : مقابل </a:t>
            </a:r>
            <a:r>
              <a:rPr lang="en-US" sz="1600" b="1" dirty="0">
                <a:cs typeface="B Nazanin" panose="00000400000000000000" pitchFamily="2" charset="-78"/>
              </a:rPr>
              <a:t>where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  <a:r>
              <a:rPr lang="fa-IR" sz="1600" dirty="0">
                <a:cs typeface="B Nazanin" panose="00000400000000000000" pitchFamily="2" charset="-78"/>
              </a:rPr>
              <a:t>در این حالت،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داخلی مقابل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قرار می‌گیرد </a:t>
            </a:r>
            <a:r>
              <a:rPr lang="fa-IR" sz="1600" b="1" dirty="0">
                <a:solidFill>
                  <a:srgbClr val="00B050"/>
                </a:solidFill>
                <a:cs typeface="B Nazanin" panose="00000400000000000000" pitchFamily="2" charset="-78"/>
              </a:rPr>
              <a:t>: توضیحات در اسلاید بعدی </a:t>
            </a:r>
            <a:r>
              <a:rPr lang="fa-IR" sz="1600" dirty="0">
                <a:cs typeface="B Nazanin" panose="00000400000000000000" pitchFamily="2" charset="-78"/>
              </a:rPr>
              <a:t>.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نام و نام خانوادگی دانشجویان رشته فناوری اطلاعات را نمایش دهد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WHERE </a:t>
            </a:r>
            <a:r>
              <a:rPr lang="en-US" sz="1600" i="1" u="sng" dirty="0">
                <a:solidFill>
                  <a:srgbClr val="00B050"/>
                </a:solidFill>
                <a:cs typeface="B Nazanin" panose="00000400000000000000" pitchFamily="2" charset="-78"/>
              </a:rPr>
              <a:t>mcode</a:t>
            </a:r>
            <a:r>
              <a:rPr lang="en-US" sz="1600" dirty="0">
                <a:cs typeface="B Nazanin" panose="00000400000000000000" pitchFamily="2" charset="-78"/>
              </a:rPr>
              <a:t> = ( SELECT </a:t>
            </a:r>
            <a:r>
              <a:rPr lang="en-US" sz="1600" i="1" u="sng" dirty="0">
                <a:solidFill>
                  <a:srgbClr val="00B050"/>
                </a:solidFill>
                <a:cs typeface="B Nazanin" panose="00000400000000000000" pitchFamily="2" charset="-78"/>
              </a:rPr>
              <a:t>mcode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600" dirty="0">
                <a:cs typeface="B Nazanin" panose="00000400000000000000" pitchFamily="2" charset="-78"/>
              </a:rPr>
              <a:t> WHERE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mname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فناوری اطلاعات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 </a:t>
            </a:r>
            <a:r>
              <a:rPr lang="en-US" sz="1600" dirty="0">
                <a:cs typeface="B Nazanin" panose="00000400000000000000" pitchFamily="2" charset="-78"/>
              </a:rPr>
              <a:t>) </a:t>
            </a:r>
            <a:endParaRPr lang="fa-IR" sz="1600" dirty="0">
              <a:cs typeface="B Nazanin" panose="00000400000000000000" pitchFamily="2" charset="-78"/>
            </a:endParaRP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در این حالت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داخلی و بیرونی از طریق یک فیلد مشترک با هم ارتباط برقرار می‌کنند ( </a:t>
            </a:r>
            <a:r>
              <a:rPr lang="en-US" sz="1600" dirty="0">
                <a:cs typeface="B Nazanin" panose="00000400000000000000" pitchFamily="2" charset="-78"/>
              </a:rPr>
              <a:t>mcode</a:t>
            </a:r>
            <a:r>
              <a:rPr lang="fa-IR" sz="1600" dirty="0">
                <a:cs typeface="B Nazanin" panose="00000400000000000000" pitchFamily="2" charset="-78"/>
              </a:rPr>
              <a:t> ) . 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پرس‌وجوها ( </a:t>
            </a:r>
            <a:r>
              <a:rPr lang="en-US" sz="1600" dirty="0">
                <a:cs typeface="B Nazanin" panose="00000400000000000000" pitchFamily="2" charset="-78"/>
              </a:rPr>
              <a:t>query</a:t>
            </a:r>
            <a:r>
              <a:rPr lang="fa-IR" sz="1600" dirty="0">
                <a:cs typeface="B Nazanin" panose="00000400000000000000" pitchFamily="2" charset="-78"/>
              </a:rPr>
              <a:t> ) در دو نوع هستند : </a:t>
            </a: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نوع اول : تک مقداری : </a:t>
            </a:r>
            <a:r>
              <a:rPr lang="fa-IR" sz="1600" dirty="0">
                <a:cs typeface="B Nazanin" panose="00000400000000000000" pitchFamily="2" charset="-78"/>
              </a:rPr>
              <a:t>برای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های تک مقداری در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fa-IR" sz="1600" dirty="0">
                <a:cs typeface="B Nazanin" panose="00000400000000000000" pitchFamily="2" charset="-78"/>
              </a:rPr>
              <a:t> می‌توان از عملگرهای ریاضی و مقایسه‌ای استفاده کرد. </a:t>
            </a: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نوع دوم : چندمقداری : </a:t>
            </a:r>
            <a:r>
              <a:rPr lang="fa-IR" sz="1600" dirty="0">
                <a:cs typeface="B Nazanin" panose="00000400000000000000" pitchFamily="2" charset="-78"/>
              </a:rPr>
              <a:t>برای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های چندمقداری نمی‌توان این عملگرها به تنهایی بکار برد و باید آنها را به همراه کلمات </a:t>
            </a:r>
            <a:r>
              <a:rPr lang="en-US" sz="1600" dirty="0">
                <a:cs typeface="B Nazanin" panose="00000400000000000000" pitchFamily="2" charset="-78"/>
              </a:rPr>
              <a:t>all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any</a:t>
            </a:r>
            <a:r>
              <a:rPr lang="fa-IR" sz="1600" dirty="0">
                <a:cs typeface="B Nazanin" panose="00000400000000000000" pitchFamily="2" charset="-78"/>
              </a:rPr>
              <a:t> و یا </a:t>
            </a:r>
            <a:r>
              <a:rPr lang="en-US" sz="1600" dirty="0">
                <a:cs typeface="B Nazanin" panose="00000400000000000000" pitchFamily="2" charset="-78"/>
              </a:rPr>
              <a:t>some</a:t>
            </a:r>
            <a:r>
              <a:rPr lang="fa-IR" sz="1600" dirty="0">
                <a:cs typeface="B Nazanin" panose="00000400000000000000" pitchFamily="2" charset="-78"/>
              </a:rPr>
              <a:t> نوشت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x &gt; All ( value1 , value2 , … ) ==&gt; </a:t>
            </a:r>
            <a:r>
              <a:rPr lang="fa-IR" sz="1600" dirty="0">
                <a:cs typeface="B Nazanin" panose="00000400000000000000" pitchFamily="2" charset="-78"/>
              </a:rPr>
              <a:t>باید از تمام مقادیر مجموعه بزرگتر باشد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x &gt; any ( value1 , value2 , … ) ==&gt; </a:t>
            </a:r>
            <a:r>
              <a:rPr lang="fa-IR" sz="1600" dirty="0">
                <a:cs typeface="B Nazanin" panose="00000400000000000000" pitchFamily="2" charset="-78"/>
              </a:rPr>
              <a:t>باید از حداقل از یکی از مقادیر مجموعه بزرگتر باشد</a:t>
            </a:r>
          </a:p>
          <a:p>
            <a:r>
              <a:rPr lang="en-US" sz="1600" dirty="0">
                <a:cs typeface="B Nazanin" panose="00000400000000000000" pitchFamily="2" charset="-78"/>
              </a:rPr>
              <a:t>x &gt; some ( value1 , value2 , … ) ==&gt; </a:t>
            </a:r>
            <a:r>
              <a:rPr lang="fa-IR" sz="1600" dirty="0">
                <a:cs typeface="B Nazanin" panose="00000400000000000000" pitchFamily="2" charset="-78"/>
              </a:rPr>
              <a:t>باید از حداقل از یکی از مقادیر مجموعه بزرگتر باشد</a:t>
            </a: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1 : </a:t>
            </a:r>
            <a:r>
              <a:rPr lang="fa-IR" sz="1600" dirty="0">
                <a:cs typeface="B Nazanin" panose="00000400000000000000" pitchFamily="2" charset="-78"/>
              </a:rPr>
              <a:t>عملگر </a:t>
            </a:r>
            <a:r>
              <a:rPr lang="en-US" sz="1600" dirty="0">
                <a:cs typeface="B Nazanin" panose="00000400000000000000" pitchFamily="2" charset="-78"/>
              </a:rPr>
              <a:t>x = all</a:t>
            </a:r>
            <a:r>
              <a:rPr lang="fa-IR" sz="1600" dirty="0">
                <a:cs typeface="B Nazanin" panose="00000400000000000000" pitchFamily="2" charset="-78"/>
              </a:rPr>
              <a:t> معنی دار نیست چون </a:t>
            </a:r>
            <a:r>
              <a:rPr lang="en-US" sz="1600" dirty="0">
                <a:cs typeface="B Nazanin" panose="00000400000000000000" pitchFamily="2" charset="-78"/>
              </a:rPr>
              <a:t>x</a:t>
            </a:r>
            <a:r>
              <a:rPr lang="fa-IR" sz="1600" dirty="0">
                <a:cs typeface="B Nazanin" panose="00000400000000000000" pitchFamily="2" charset="-78"/>
              </a:rPr>
              <a:t> نمی‌تواند با تمام مقادیر مجموعه برابر باشد.</a:t>
            </a: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2 : </a:t>
            </a:r>
            <a:r>
              <a:rPr lang="fa-IR" sz="1600" dirty="0">
                <a:cs typeface="B Nazanin" panose="00000400000000000000" pitchFamily="2" charset="-78"/>
              </a:rPr>
              <a:t>به جای عملگر </a:t>
            </a:r>
            <a:r>
              <a:rPr lang="en-US" sz="1600" dirty="0">
                <a:cs typeface="B Nazanin" panose="00000400000000000000" pitchFamily="2" charset="-78"/>
              </a:rPr>
              <a:t>= any</a:t>
            </a:r>
            <a:r>
              <a:rPr lang="fa-IR" sz="1600" dirty="0">
                <a:cs typeface="B Nazanin" panose="00000400000000000000" pitchFamily="2" charset="-78"/>
              </a:rPr>
              <a:t> می‌توان از عملگر </a:t>
            </a:r>
            <a:r>
              <a:rPr lang="en-US" sz="1600" dirty="0">
                <a:cs typeface="B Nazanin" panose="00000400000000000000" pitchFamily="2" charset="-78"/>
              </a:rPr>
              <a:t>in</a:t>
            </a:r>
            <a:r>
              <a:rPr lang="fa-IR" sz="1600" dirty="0">
                <a:cs typeface="B Nazanin" panose="00000400000000000000" pitchFamily="2" charset="-78"/>
              </a:rPr>
              <a:t> استفاده کرد .</a:t>
            </a:r>
          </a:p>
          <a:p>
            <a:pPr algn="r" rtl="1"/>
            <a:endParaRPr lang="en-US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ای بنویسید که نام درس و تعداد واحد دروسی که استاد احمدی تدریس می‌کند نمایش دهد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unit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</a:p>
          <a:p>
            <a:r>
              <a:rPr lang="en-US" sz="1600" dirty="0">
                <a:cs typeface="B Nazanin" panose="00000400000000000000" pitchFamily="2" charset="-78"/>
              </a:rPr>
              <a:t>WHERE </a:t>
            </a:r>
            <a:r>
              <a:rPr lang="en-US" sz="1600" i="1" u="sng" dirty="0">
                <a:solidFill>
                  <a:srgbClr val="00B050"/>
                </a:solidFill>
                <a:cs typeface="B Nazanin" panose="00000400000000000000" pitchFamily="2" charset="-78"/>
              </a:rPr>
              <a:t>lcode</a:t>
            </a:r>
            <a:r>
              <a:rPr lang="en-US" sz="1600" dirty="0">
                <a:cs typeface="B Nazanin" panose="00000400000000000000" pitchFamily="2" charset="-78"/>
              </a:rPr>
              <a:t> in ( SELECT </a:t>
            </a:r>
            <a:r>
              <a:rPr lang="en-US" sz="1600" i="1" u="sng" dirty="0">
                <a:solidFill>
                  <a:srgbClr val="00B050"/>
                </a:solidFill>
                <a:cs typeface="B Nazanin" panose="00000400000000000000" pitchFamily="2" charset="-78"/>
              </a:rPr>
              <a:t>lcode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[Group]</a:t>
            </a:r>
          </a:p>
          <a:p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                            </a:t>
            </a:r>
            <a:r>
              <a:rPr lang="en-US" sz="1600" dirty="0">
                <a:cs typeface="B Nazanin" panose="00000400000000000000" pitchFamily="2" charset="-78"/>
              </a:rPr>
              <a:t> WHERE </a:t>
            </a:r>
            <a:r>
              <a:rPr lang="en-US" sz="1600" i="1" u="sng" dirty="0">
                <a:solidFill>
                  <a:srgbClr val="C00000"/>
                </a:solidFill>
                <a:cs typeface="B Nazanin" panose="00000400000000000000" pitchFamily="2" charset="-78"/>
              </a:rPr>
              <a:t>tcode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in ( SELECT</a:t>
            </a:r>
            <a:r>
              <a:rPr lang="en-US" sz="1600" i="1" dirty="0">
                <a:cs typeface="B Nazanin" panose="00000400000000000000" pitchFamily="2" charset="-78"/>
              </a:rPr>
              <a:t> </a:t>
            </a:r>
            <a:r>
              <a:rPr lang="en-US" sz="1600" i="1" u="sng" dirty="0">
                <a:solidFill>
                  <a:srgbClr val="C00000"/>
                </a:solidFill>
                <a:cs typeface="B Nazanin" panose="00000400000000000000" pitchFamily="2" charset="-78"/>
              </a:rPr>
              <a:t>tcode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FROM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Teacher </a:t>
            </a:r>
            <a:r>
              <a:rPr lang="en-US" sz="1600" dirty="0">
                <a:cs typeface="B Nazanin" panose="00000400000000000000" pitchFamily="2" charset="-78"/>
              </a:rPr>
              <a:t>WHERE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LastName = 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احمدی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 </a:t>
            </a:r>
            <a:r>
              <a:rPr lang="en-US" sz="1600" dirty="0">
                <a:cs typeface="B Nazanin" panose="00000400000000000000" pitchFamily="2" charset="-78"/>
              </a:rPr>
              <a:t>) )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807416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پرس‌وجوی تودرتو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Nested Select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 - تمرین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3FF9B-470A-404F-BC1D-E7720DAB6C1F}"/>
              </a:ext>
            </a:extLst>
          </p:cNvPr>
          <p:cNvSpPr txBox="1"/>
          <p:nvPr/>
        </p:nvSpPr>
        <p:spPr>
          <a:xfrm>
            <a:off x="596348" y="725100"/>
            <a:ext cx="1103906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تمرین 1 : دستور </a:t>
            </a:r>
            <a:r>
              <a:rPr lang="en-US" sz="1600" b="1" dirty="0">
                <a:cs typeface="B Nazanin" panose="00000400000000000000" pitchFamily="2" charset="-78"/>
              </a:rPr>
              <a:t>select</a:t>
            </a:r>
            <a:r>
              <a:rPr lang="fa-IR" sz="1600" b="1" dirty="0">
                <a:cs typeface="B Nazanin" panose="00000400000000000000" pitchFamily="2" charset="-78"/>
              </a:rPr>
              <a:t> ای بنویسید که نام، نام خانوادگی و سن دانشجویان بالای 25 سال را نمایش دهد.</a:t>
            </a:r>
          </a:p>
          <a:p>
            <a:pPr algn="r" rtl="1">
              <a:lnSpc>
                <a:spcPct val="20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تمرین 2 : دستور </a:t>
            </a:r>
            <a:r>
              <a:rPr lang="en-US" sz="1600" b="1" dirty="0">
                <a:cs typeface="B Nazanin" panose="00000400000000000000" pitchFamily="2" charset="-78"/>
              </a:rPr>
              <a:t>select</a:t>
            </a:r>
            <a:r>
              <a:rPr lang="fa-IR" sz="1600" b="1" dirty="0">
                <a:cs typeface="B Nazanin" panose="00000400000000000000" pitchFamily="2" charset="-78"/>
              </a:rPr>
              <a:t> ای بنویسید که نام و نام خانوادگی اساتید مرد  را نمایش دهد.</a:t>
            </a:r>
          </a:p>
          <a:p>
            <a:pPr algn="r" rtl="1">
              <a:lnSpc>
                <a:spcPct val="20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تمرین 3 : دستور </a:t>
            </a:r>
            <a:r>
              <a:rPr lang="en-US" sz="1600" b="1" dirty="0">
                <a:cs typeface="B Nazanin" panose="00000400000000000000" pitchFamily="2" charset="-78"/>
              </a:rPr>
              <a:t>select</a:t>
            </a:r>
            <a:r>
              <a:rPr lang="fa-IR" sz="1600" b="1" dirty="0">
                <a:cs typeface="B Nazanin" panose="00000400000000000000" pitchFamily="2" charset="-78"/>
              </a:rPr>
              <a:t> ای بنویسید که نام و نام خانوادگی اساتیدی را که نامشان با حرف «م» شروع می شود را نمایش دهد.</a:t>
            </a:r>
          </a:p>
          <a:p>
            <a:pPr algn="r" rtl="1">
              <a:lnSpc>
                <a:spcPct val="20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تمرین 4 : دستور </a:t>
            </a:r>
            <a:r>
              <a:rPr lang="en-US" sz="1600" b="1" dirty="0">
                <a:cs typeface="B Nazanin" panose="00000400000000000000" pitchFamily="2" charset="-78"/>
              </a:rPr>
              <a:t>select</a:t>
            </a:r>
            <a:r>
              <a:rPr lang="fa-IR" sz="1600" b="1" dirty="0">
                <a:cs typeface="B Nazanin" panose="00000400000000000000" pitchFamily="2" charset="-78"/>
              </a:rPr>
              <a:t> ای بنویسید که نام و نام خانوادگی دانشجویان رشته فناوری اطلاعات را نمایش دهد.</a:t>
            </a:r>
          </a:p>
          <a:p>
            <a:pPr algn="r" rtl="1">
              <a:lnSpc>
                <a:spcPct val="20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تمرین 5 : دستور </a:t>
            </a:r>
            <a:r>
              <a:rPr lang="en-US" sz="1600" b="1" dirty="0">
                <a:cs typeface="B Nazanin" panose="00000400000000000000" pitchFamily="2" charset="-78"/>
              </a:rPr>
              <a:t>select</a:t>
            </a:r>
            <a:r>
              <a:rPr lang="fa-IR" sz="1600" b="1" dirty="0">
                <a:cs typeface="B Nazanin" panose="00000400000000000000" pitchFamily="2" charset="-78"/>
              </a:rPr>
              <a:t> ای بنویسید که نام و نام خانوادگی دانشجویانی که با استاد دادبخش درس دارند را نمایش دهد.</a:t>
            </a:r>
          </a:p>
          <a:p>
            <a:pPr algn="r" rtl="1">
              <a:lnSpc>
                <a:spcPct val="20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تمرین 6 : دستور </a:t>
            </a:r>
            <a:r>
              <a:rPr lang="en-US" sz="1600" b="1" dirty="0">
                <a:cs typeface="B Nazanin" panose="00000400000000000000" pitchFamily="2" charset="-78"/>
              </a:rPr>
              <a:t>select</a:t>
            </a:r>
            <a:r>
              <a:rPr lang="fa-IR" sz="1600" b="1" dirty="0">
                <a:cs typeface="B Nazanin" panose="00000400000000000000" pitchFamily="2" charset="-78"/>
              </a:rPr>
              <a:t> ای بنویسید که نام و نام خانوادگی اساتیدی که درس بانک اطلاعاتی را تدریس می کنند را نمایش دهد.</a:t>
            </a:r>
          </a:p>
          <a:p>
            <a:pPr algn="r" rtl="1">
              <a:lnSpc>
                <a:spcPct val="20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تمرین 7 : دستور </a:t>
            </a:r>
            <a:r>
              <a:rPr lang="en-US" sz="1600" b="1" dirty="0">
                <a:cs typeface="B Nazanin" panose="00000400000000000000" pitchFamily="2" charset="-78"/>
              </a:rPr>
              <a:t>select</a:t>
            </a:r>
            <a:r>
              <a:rPr lang="fa-IR" sz="1600" b="1" dirty="0">
                <a:cs typeface="B Nazanin" panose="00000400000000000000" pitchFamily="2" charset="-78"/>
              </a:rPr>
              <a:t> ای بنویسید که </a:t>
            </a:r>
            <a:r>
              <a:rPr lang="fa-IR" sz="1600" b="1" dirty="0">
                <a:solidFill>
                  <a:schemeClr val="accent5">
                    <a:lumMod val="50000"/>
                  </a:schemeClr>
                </a:solidFill>
                <a:cs typeface="B Nazanin" panose="00000400000000000000" pitchFamily="2" charset="-78"/>
              </a:rPr>
              <a:t>نام درس و تعداد واحد دروسی که استاد دادبخش در نیمسال اول سال 1393 تدریس کرده اند </a:t>
            </a:r>
            <a:r>
              <a:rPr lang="fa-IR" sz="1600" b="1" dirty="0">
                <a:cs typeface="B Nazanin" panose="00000400000000000000" pitchFamily="2" charset="-78"/>
              </a:rPr>
              <a:t>را نمایش دهد.</a:t>
            </a:r>
          </a:p>
          <a:p>
            <a:pPr algn="r" rtl="1">
              <a:lnSpc>
                <a:spcPct val="20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تمرین 8 : دستور </a:t>
            </a:r>
            <a:r>
              <a:rPr lang="en-US" sz="1600" b="1" dirty="0">
                <a:cs typeface="B Nazanin" panose="00000400000000000000" pitchFamily="2" charset="-78"/>
              </a:rPr>
              <a:t>select</a:t>
            </a:r>
            <a:r>
              <a:rPr lang="fa-IR" sz="1600" b="1" dirty="0">
                <a:cs typeface="B Nazanin" panose="00000400000000000000" pitchFamily="2" charset="-78"/>
              </a:rPr>
              <a:t> ای بنویسید که نام و نام خانوادگی و نمره 3 نفر از دانشجویان رشته فناوری اطلاعات که در نیمسال اول سال 1393 در درس طراحی الگوریتم با استاد دادبخش بیشترین نمره را گرفته اند، نمایش دهد.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7436021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آشنایی با اسکریپت نویسی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اسکریپت ( </a:t>
            </a:r>
            <a:r>
              <a:rPr lang="en-US" sz="1600" dirty="0">
                <a:cs typeface="B Nazanin" panose="00000400000000000000" pitchFamily="2" charset="-78"/>
              </a:rPr>
              <a:t>script</a:t>
            </a:r>
            <a:r>
              <a:rPr lang="fa-IR" sz="1600" dirty="0">
                <a:cs typeface="B Nazanin" panose="00000400000000000000" pitchFamily="2" charset="-78"/>
              </a:rPr>
              <a:t> ) به مجموعه‌ای از دستورات گفته می‌شود که در یک فایل با پسوند </a:t>
            </a:r>
            <a:r>
              <a:rPr lang="en-US" sz="1600" dirty="0">
                <a:cs typeface="B Nazanin" panose="00000400000000000000" pitchFamily="2" charset="-78"/>
              </a:rPr>
              <a:t>sql</a:t>
            </a:r>
            <a:r>
              <a:rPr lang="fa-IR" sz="1600" dirty="0">
                <a:cs typeface="B Nazanin" panose="00000400000000000000" pitchFamily="2" charset="-78"/>
              </a:rPr>
              <a:t> ذخیره می‌شوند و ممکن است شامل عملیات مختلفی باشند.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اگر در بخشی از </a:t>
            </a:r>
            <a:r>
              <a:rPr lang="en-US" sz="1600" dirty="0">
                <a:cs typeface="B Nazanin" panose="00000400000000000000" pitchFamily="2" charset="-78"/>
              </a:rPr>
              <a:t>script</a:t>
            </a:r>
            <a:r>
              <a:rPr lang="fa-IR" sz="1600" dirty="0">
                <a:cs typeface="B Nazanin" panose="00000400000000000000" pitchFamily="2" charset="-78"/>
              </a:rPr>
              <a:t> خطای دستوری یا گرامری ( </a:t>
            </a:r>
            <a:r>
              <a:rPr lang="en-US" sz="1600" dirty="0">
                <a:cs typeface="B Nazanin" panose="00000400000000000000" pitchFamily="2" charset="-78"/>
              </a:rPr>
              <a:t>syntax error</a:t>
            </a:r>
            <a:r>
              <a:rPr lang="fa-IR" sz="1600" dirty="0">
                <a:cs typeface="B Nazanin" panose="00000400000000000000" pitchFamily="2" charset="-78"/>
              </a:rPr>
              <a:t> ) رخ دهد، هیچ قسمتی از آن اجرا نخواهد شد.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اگر در بخشی از </a:t>
            </a:r>
            <a:r>
              <a:rPr lang="en-US" sz="1600" dirty="0">
                <a:cs typeface="B Nazanin" panose="00000400000000000000" pitchFamily="2" charset="-78"/>
              </a:rPr>
              <a:t>script</a:t>
            </a:r>
            <a:r>
              <a:rPr lang="fa-IR" sz="1600" dirty="0">
                <a:cs typeface="B Nazanin" panose="00000400000000000000" pitchFamily="2" charset="-78"/>
              </a:rPr>
              <a:t> خطای در حال اجرا ( </a:t>
            </a:r>
            <a:r>
              <a:rPr lang="en-US" sz="1600" dirty="0">
                <a:cs typeface="B Nazanin" panose="00000400000000000000" pitchFamily="2" charset="-78"/>
              </a:rPr>
              <a:t>runtime error</a:t>
            </a:r>
            <a:r>
              <a:rPr lang="fa-IR" sz="1600" dirty="0">
                <a:cs typeface="B Nazanin" panose="00000400000000000000" pitchFamily="2" charset="-78"/>
              </a:rPr>
              <a:t> ) رخ دهد، سایر قسمت‌های قبل از آن اجرا خواهند شد.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می‌توان دستورات یک </a:t>
            </a:r>
            <a:r>
              <a:rPr lang="en-US" sz="1600" dirty="0">
                <a:cs typeface="B Nazanin" panose="00000400000000000000" pitchFamily="2" charset="-78"/>
              </a:rPr>
              <a:t>script</a:t>
            </a:r>
            <a:r>
              <a:rPr lang="fa-IR" sz="1600" dirty="0">
                <a:cs typeface="B Nazanin" panose="00000400000000000000" pitchFamily="2" charset="-78"/>
              </a:rPr>
              <a:t> را با استفاده از کلمه </a:t>
            </a:r>
            <a:r>
              <a:rPr lang="en-US" sz="1600" dirty="0">
                <a:cs typeface="B Nazanin" panose="00000400000000000000" pitchFamily="2" charset="-78"/>
              </a:rPr>
              <a:t>Go</a:t>
            </a:r>
            <a:r>
              <a:rPr lang="fa-IR" sz="1600" dirty="0">
                <a:cs typeface="B Nazanin" panose="00000400000000000000" pitchFamily="2" charset="-78"/>
              </a:rPr>
              <a:t> دسته بندی کرد :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هر یک از دسته‌ها را </a:t>
            </a:r>
            <a:r>
              <a:rPr lang="en-US" sz="1600" dirty="0">
                <a:cs typeface="B Nazanin" panose="00000400000000000000" pitchFamily="2" charset="-78"/>
              </a:rPr>
              <a:t>batch</a:t>
            </a:r>
            <a:r>
              <a:rPr lang="fa-IR" sz="1600" dirty="0">
                <a:cs typeface="B Nazanin" panose="00000400000000000000" pitchFamily="2" charset="-78"/>
              </a:rPr>
              <a:t> می‌گویند.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در واقع، </a:t>
            </a:r>
            <a:r>
              <a:rPr lang="en-US" sz="1600" dirty="0">
                <a:cs typeface="B Nazanin" panose="00000400000000000000" pitchFamily="2" charset="-78"/>
              </a:rPr>
              <a:t>batch</a:t>
            </a:r>
            <a:r>
              <a:rPr lang="fa-IR" sz="1600" dirty="0">
                <a:cs typeface="B Nazanin" panose="00000400000000000000" pitchFamily="2" charset="-78"/>
              </a:rPr>
              <a:t> مجموعه‌ای از دستورات است در کنار هم قرار می‌گیرند و اجرا می‌شوند.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اگر دسته‌ای خطا داشته باشد، سایر دسته‌ها بدون هیچ مشکلی اجرا خواهند شد. </a:t>
            </a: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069148B6-7E1E-4DBF-A9C7-9FD5208705FF}"/>
              </a:ext>
            </a:extLst>
          </p:cNvPr>
          <p:cNvSpPr/>
          <p:nvPr/>
        </p:nvSpPr>
        <p:spPr>
          <a:xfrm>
            <a:off x="7772203" y="3286529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تعریف متغیر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Flowchart: Terminator 10">
            <a:hlinkClick r:id="rId11" action="ppaction://hlinksldjump"/>
            <a:extLst>
              <a:ext uri="{FF2B5EF4-FFF2-40B4-BE49-F238E27FC236}">
                <a16:creationId xmlns:a16="http://schemas.microsoft.com/office/drawing/2014/main" id="{602D16EF-31B8-49A0-90E6-FE25B57F55DD}"/>
              </a:ext>
            </a:extLst>
          </p:cNvPr>
          <p:cNvSpPr/>
          <p:nvPr/>
        </p:nvSpPr>
        <p:spPr>
          <a:xfrm>
            <a:off x="4996914" y="3286530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دستورات شرط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4" name="Flowchart: Terminator 13">
            <a:hlinkClick r:id="rId12" action="ppaction://hlinksldjump"/>
            <a:extLst>
              <a:ext uri="{FF2B5EF4-FFF2-40B4-BE49-F238E27FC236}">
                <a16:creationId xmlns:a16="http://schemas.microsoft.com/office/drawing/2014/main" id="{CDA0DCC4-5105-4D8D-8AB9-C88FF5CF3C4B}"/>
              </a:ext>
            </a:extLst>
          </p:cNvPr>
          <p:cNvSpPr/>
          <p:nvPr/>
        </p:nvSpPr>
        <p:spPr>
          <a:xfrm>
            <a:off x="2221625" y="3286529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پرش ( </a:t>
            </a:r>
            <a:r>
              <a:rPr lang="en-US" sz="1600" b="1" dirty="0">
                <a:cs typeface="B Nazanin" panose="00000400000000000000" pitchFamily="2" charset="-78"/>
              </a:rPr>
              <a:t>Jump</a:t>
            </a:r>
            <a:r>
              <a:rPr lang="fa-IR" sz="1600" b="1" dirty="0">
                <a:cs typeface="B Nazanin" panose="00000400000000000000" pitchFamily="2" charset="-78"/>
              </a:rPr>
              <a:t> )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5" name="Flowchart: Terminator 14">
            <a:hlinkClick r:id="rId13" action="ppaction://hlinksldjump"/>
            <a:extLst>
              <a:ext uri="{FF2B5EF4-FFF2-40B4-BE49-F238E27FC236}">
                <a16:creationId xmlns:a16="http://schemas.microsoft.com/office/drawing/2014/main" id="{28B5F8F6-8FEF-41FD-8E48-F205B37DE13A}"/>
              </a:ext>
            </a:extLst>
          </p:cNvPr>
          <p:cNvSpPr/>
          <p:nvPr/>
        </p:nvSpPr>
        <p:spPr>
          <a:xfrm>
            <a:off x="7772203" y="4359914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چاپ پیام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6" name="Flowchart: Terminator 15">
            <a:hlinkClick r:id="rId14" action="ppaction://hlinksldjump"/>
            <a:extLst>
              <a:ext uri="{FF2B5EF4-FFF2-40B4-BE49-F238E27FC236}">
                <a16:creationId xmlns:a16="http://schemas.microsoft.com/office/drawing/2014/main" id="{6CE21342-1A2A-422D-9B7C-95F8E512C898}"/>
              </a:ext>
            </a:extLst>
          </p:cNvPr>
          <p:cNvSpPr/>
          <p:nvPr/>
        </p:nvSpPr>
        <p:spPr>
          <a:xfrm>
            <a:off x="4996914" y="4359915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حلقه تکرار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7" name="Flowchart: Terminator 16">
            <a:hlinkClick r:id="rId15" action="ppaction://hlinksldjump"/>
            <a:extLst>
              <a:ext uri="{FF2B5EF4-FFF2-40B4-BE49-F238E27FC236}">
                <a16:creationId xmlns:a16="http://schemas.microsoft.com/office/drawing/2014/main" id="{17432614-3A65-4464-9DEB-193A2CD7D7B4}"/>
              </a:ext>
            </a:extLst>
          </p:cNvPr>
          <p:cNvSpPr/>
          <p:nvPr/>
        </p:nvSpPr>
        <p:spPr>
          <a:xfrm>
            <a:off x="2221625" y="4359913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دستور </a:t>
            </a:r>
            <a:r>
              <a:rPr lang="en-US" sz="1600" b="1" dirty="0">
                <a:cs typeface="B Nazanin" panose="00000400000000000000" pitchFamily="2" charset="-78"/>
              </a:rPr>
              <a:t>Case</a:t>
            </a:r>
          </a:p>
        </p:txBody>
      </p:sp>
      <p:sp>
        <p:nvSpPr>
          <p:cNvPr id="18" name="Flowchart: Terminator 17">
            <a:hlinkClick r:id="rId16" action="ppaction://hlinksldjump"/>
            <a:extLst>
              <a:ext uri="{FF2B5EF4-FFF2-40B4-BE49-F238E27FC236}">
                <a16:creationId xmlns:a16="http://schemas.microsoft.com/office/drawing/2014/main" id="{91D05026-2C50-4D07-B5B4-C601822D021D}"/>
              </a:ext>
            </a:extLst>
          </p:cNvPr>
          <p:cNvSpPr/>
          <p:nvPr/>
        </p:nvSpPr>
        <p:spPr>
          <a:xfrm>
            <a:off x="4996914" y="5354463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مثال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156720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اسکریپت نویسی - تعریف متغیر</a:t>
            </a: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93627"/>
            <a:ext cx="110390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تعریف متغیر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برای تعریف متغیر از دستور </a:t>
            </a:r>
            <a:r>
              <a:rPr lang="en-US" sz="1600" dirty="0">
                <a:cs typeface="B Nazanin" panose="00000400000000000000" pitchFamily="2" charset="-78"/>
              </a:rPr>
              <a:t>declare</a:t>
            </a:r>
            <a:r>
              <a:rPr lang="fa-IR" sz="1600" dirty="0">
                <a:cs typeface="B Nazanin" panose="00000400000000000000" pitchFamily="2" charset="-78"/>
              </a:rPr>
              <a:t> به صورت زیر استفاده می‌شود : 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DECLARE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@variable_name data_type   </a:t>
            </a:r>
            <a:r>
              <a:rPr lang="en-US" sz="1600" dirty="0">
                <a:cs typeface="B Nazanin" panose="00000400000000000000" pitchFamily="2" charset="-78"/>
              </a:rPr>
              <a:t>==&gt; DECLARE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@age int </a:t>
            </a:r>
            <a:r>
              <a:rPr lang="en-US" sz="1600" dirty="0">
                <a:cs typeface="B Nazanin" panose="00000400000000000000" pitchFamily="2" charset="-78"/>
              </a:rPr>
              <a:t>,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DECLARE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@name varchar(20)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مقداردهی اولیه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هنگام تعریف متغیر می‌توان به آن مقدار اولیه نیز نسبت داد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DECLARE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@variable_name data_type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value</a:t>
            </a:r>
            <a:r>
              <a:rPr lang="en-US" sz="1600" dirty="0">
                <a:cs typeface="B Nazanin" panose="00000400000000000000" pitchFamily="2" charset="-78"/>
              </a:rPr>
              <a:t> ==&gt; DECLARE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@sum int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0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مقدار دهی به متغیر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برای مقداردهی به متغیر از دستور </a:t>
            </a:r>
            <a:r>
              <a:rPr lang="en-US" sz="1600" dirty="0">
                <a:cs typeface="B Nazanin" panose="00000400000000000000" pitchFamily="2" charset="-78"/>
              </a:rPr>
              <a:t>set</a:t>
            </a:r>
            <a:r>
              <a:rPr lang="fa-IR" sz="1600" dirty="0">
                <a:cs typeface="B Nazanin" panose="00000400000000000000" pitchFamily="2" charset="-78"/>
              </a:rPr>
              <a:t> به دو صورت استفاده می‌شود : 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حالت اول : مقداردهی مستقیم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@variable_name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value </a:t>
            </a:r>
            <a:r>
              <a:rPr lang="en-US" sz="1600" dirty="0">
                <a:cs typeface="B Nazanin" panose="00000400000000000000" pitchFamily="2" charset="-78"/>
              </a:rPr>
              <a:t>==&gt;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SET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@name  = ‘ Ali ’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حالت دوم : مقداردهی با استفاده از </a:t>
            </a:r>
            <a:r>
              <a:rPr lang="en-US" sz="1600" b="1" dirty="0">
                <a:cs typeface="B Nazanin" panose="00000400000000000000" pitchFamily="2" charset="-78"/>
              </a:rPr>
              <a:t>select</a:t>
            </a:r>
            <a:r>
              <a:rPr lang="fa-IR" sz="1600" b="1" dirty="0">
                <a:cs typeface="B Nazanin" panose="00000400000000000000" pitchFamily="2" charset="-78"/>
              </a:rPr>
              <a:t> : </a:t>
            </a:r>
            <a:r>
              <a:rPr lang="fa-IR" sz="1600" dirty="0">
                <a:cs typeface="B Nazanin" panose="00000400000000000000" pitchFamily="2" charset="-78"/>
              </a:rPr>
              <a:t>برای مقداردهی توسط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دو روش وجود دارد : </a:t>
            </a: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fa-IR" sz="1600" b="1" dirty="0">
                <a:cs typeface="B Nazanin" panose="00000400000000000000" pitchFamily="2" charset="-78"/>
              </a:rPr>
              <a:t>روش اول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@variable_name </a:t>
            </a:r>
            <a:r>
              <a:rPr lang="en-US" sz="1600" dirty="0">
                <a:cs typeface="B Nazanin" panose="00000400000000000000" pitchFamily="2" charset="-78"/>
              </a:rPr>
              <a:t>= ( 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  <a:r>
              <a:rPr lang="en-US" sz="1600" dirty="0">
                <a:cs typeface="B Nazanin" panose="00000400000000000000" pitchFamily="2" charset="-78"/>
              </a:rPr>
              <a:t> ) ==&gt;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DECLARE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@count int 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SET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@count </a:t>
            </a:r>
            <a:r>
              <a:rPr lang="en-US" sz="1600" dirty="0">
                <a:cs typeface="B Nazanin" panose="00000400000000000000" pitchFamily="2" charset="-78"/>
              </a:rPr>
              <a:t>= ( 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Count(*) </a:t>
            </a:r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600" dirty="0">
                <a:cs typeface="B Nazanin" panose="00000400000000000000" pitchFamily="2" charset="-78"/>
              </a:rPr>
              <a:t> WHERE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‘100’ </a:t>
            </a:r>
            <a:r>
              <a:rPr lang="en-US" sz="1600" dirty="0">
                <a:cs typeface="B Nazanin" panose="00000400000000000000" pitchFamily="2" charset="-78"/>
              </a:rPr>
              <a:t>)</a:t>
            </a: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fa-IR" sz="1600" b="1" dirty="0">
                <a:cs typeface="B Nazanin" panose="00000400000000000000" pitchFamily="2" charset="-78"/>
              </a:rPr>
              <a:t>روش دوم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@variable_name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 </a:t>
            </a:r>
            <a:r>
              <a:rPr lang="en-US" sz="1600" dirty="0">
                <a:cs typeface="B Nazanin" panose="00000400000000000000" pitchFamily="2" charset="-78"/>
              </a:rPr>
              <a:t>==&gt;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DECLARE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@count int 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@count </a:t>
            </a:r>
            <a:r>
              <a:rPr lang="en-US" sz="1600" dirty="0">
                <a:cs typeface="B Nazanin" panose="00000400000000000000" pitchFamily="2" charset="-78"/>
              </a:rPr>
              <a:t>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Count(*) </a:t>
            </a:r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600" dirty="0">
                <a:cs typeface="B Nazanin" panose="00000400000000000000" pitchFamily="2" charset="-78"/>
              </a:rPr>
              <a:t> WHERE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‘100’ </a:t>
            </a:r>
            <a:r>
              <a:rPr lang="en-US" sz="1600" dirty="0">
                <a:cs typeface="B Nazanin" panose="00000400000000000000" pitchFamily="2" charset="-78"/>
              </a:rPr>
              <a:t>)</a:t>
            </a:r>
            <a:endParaRPr lang="fa-IR" sz="1600" dirty="0">
              <a:cs typeface="B Nazanin" panose="00000400000000000000" pitchFamily="2" charset="-78"/>
            </a:endParaRPr>
          </a:p>
          <a:p>
            <a:pPr marL="1200150" lvl="2" indent="-285750" algn="r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با استفاده از روش دوم می‌توان با یک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چندین متغیر را مقداردهی کرد .</a:t>
            </a:r>
          </a:p>
        </p:txBody>
      </p:sp>
    </p:spTree>
    <p:extLst>
      <p:ext uri="{BB962C8B-B14F-4D97-AF65-F5344CB8AC3E}">
        <p14:creationId xmlns:p14="http://schemas.microsoft.com/office/powerpoint/2010/main" val="247089047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اسکریپت نویسی – دستور شرط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برای انتخاب بین دو یا چند حالت می‌توان از دستور </a:t>
            </a:r>
            <a:r>
              <a:rPr lang="en-US" sz="1600" dirty="0">
                <a:cs typeface="B Nazanin" panose="00000400000000000000" pitchFamily="2" charset="-78"/>
              </a:rPr>
              <a:t>if</a:t>
            </a:r>
            <a:r>
              <a:rPr lang="fa-IR" sz="1600" dirty="0">
                <a:cs typeface="B Nazanin" panose="00000400000000000000" pitchFamily="2" charset="-78"/>
              </a:rPr>
              <a:t> به صورت زیر استفاده کرد : 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44C62880-20B6-4375-8D38-12AEEF607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733329"/>
              </p:ext>
            </p:extLst>
          </p:nvPr>
        </p:nvGraphicFramePr>
        <p:xfrm>
          <a:off x="596347" y="1227357"/>
          <a:ext cx="11039062" cy="4175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519531">
                  <a:extLst>
                    <a:ext uri="{9D8B030D-6E8A-4147-A177-3AD203B41FA5}">
                      <a16:colId xmlns:a16="http://schemas.microsoft.com/office/drawing/2014/main" val="152390757"/>
                    </a:ext>
                  </a:extLst>
                </a:gridCol>
                <a:gridCol w="5519531">
                  <a:extLst>
                    <a:ext uri="{9D8B030D-6E8A-4147-A177-3AD203B41FA5}">
                      <a16:colId xmlns:a16="http://schemas.microsoft.com/office/drawing/2014/main" val="221490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sz="1600" b="1" dirty="0">
                          <a:cs typeface="B Nazanin" panose="00000400000000000000" pitchFamily="2" charset="-78"/>
                        </a:rPr>
                        <a:t>حالت سوم :</a:t>
                      </a:r>
                    </a:p>
                    <a:p>
                      <a:pPr algn="r" rtl="1"/>
                      <a:r>
                        <a:rPr lang="fa-IR" sz="1600" b="0" dirty="0">
                          <a:cs typeface="B Nazanin" panose="00000400000000000000" pitchFamily="2" charset="-78"/>
                        </a:rPr>
                        <a:t>اگر شرط برقرار باشد دستورات داخل </a:t>
                      </a:r>
                      <a:r>
                        <a:rPr lang="en-US" sz="1600" b="0" dirty="0">
                          <a:cs typeface="B Nazanin" panose="00000400000000000000" pitchFamily="2" charset="-78"/>
                        </a:rPr>
                        <a:t>begin </a:t>
                      </a:r>
                      <a:r>
                        <a:rPr lang="fa-IR" sz="1600" b="0" dirty="0">
                          <a:cs typeface="B Nazanin" panose="00000400000000000000" pitchFamily="2" charset="-78"/>
                        </a:rPr>
                        <a:t>و </a:t>
                      </a:r>
                      <a:r>
                        <a:rPr lang="en-US" sz="1600" b="0" dirty="0">
                          <a:cs typeface="B Nazanin" panose="00000400000000000000" pitchFamily="2" charset="-78"/>
                        </a:rPr>
                        <a:t>end </a:t>
                      </a:r>
                      <a:r>
                        <a:rPr lang="fa-IR" sz="1600" b="0" dirty="0">
                          <a:cs typeface="B Nazanin" panose="00000400000000000000" pitchFamily="2" charset="-78"/>
                        </a:rPr>
                        <a:t>اجرا می‌شوند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حالت اول :</a:t>
                      </a:r>
                    </a:p>
                    <a:p>
                      <a:pPr algn="r" rtl="1"/>
                      <a:r>
                        <a:rPr lang="fa-IR" sz="1600" b="0" dirty="0">
                          <a:cs typeface="B Nazanin" panose="00000400000000000000" pitchFamily="2" charset="-78"/>
                        </a:rPr>
                        <a:t> اگر شرط برقرار باشد دستور اجرا می‌شود :</a:t>
                      </a:r>
                      <a:endParaRPr lang="en-US" sz="1600" b="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91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cs typeface="B Nazanin" panose="00000400000000000000" pitchFamily="2" charset="-78"/>
                        </a:rPr>
                        <a:t>IF </a:t>
                      </a:r>
                      <a:r>
                        <a:rPr lang="en-US" sz="140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condition</a:t>
                      </a:r>
                      <a:r>
                        <a:rPr lang="en-US" sz="1400" dirty="0">
                          <a:cs typeface="B Nazanin" panose="00000400000000000000" pitchFamily="2" charset="-78"/>
                        </a:rPr>
                        <a:t>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cs typeface="B Nazanin" panose="00000400000000000000" pitchFamily="2" charset="-78"/>
                        </a:rPr>
                        <a:t>BEGIN</a:t>
                      </a: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…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cs typeface="B Nazanin" panose="00000400000000000000" pitchFamily="2" charset="-78"/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cs typeface="B Nazanin" panose="00000400000000000000" pitchFamily="2" charset="-78"/>
                        </a:rPr>
                        <a:t>IF </a:t>
                      </a:r>
                      <a:r>
                        <a:rPr lang="en-US" sz="140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condition</a:t>
                      </a:r>
                      <a:r>
                        <a:rPr lang="en-US" sz="1400" dirty="0">
                          <a:cs typeface="B Nazanin" panose="00000400000000000000" pitchFamily="2" charset="-78"/>
                        </a:rPr>
                        <a:t> </a:t>
                      </a:r>
                    </a:p>
                    <a:p>
                      <a:pPr lvl="1"/>
                      <a:r>
                        <a:rPr lang="en-US" sz="140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44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sz="1600" b="1" i="0" dirty="0">
                          <a:cs typeface="B Nazanin" panose="00000400000000000000" pitchFamily="2" charset="-78"/>
                        </a:rPr>
                        <a:t>حالت چهارم :</a:t>
                      </a:r>
                    </a:p>
                    <a:p>
                      <a:pPr algn="r" rtl="1"/>
                      <a:r>
                        <a:rPr lang="fa-IR" sz="1600" i="0" dirty="0">
                          <a:cs typeface="B Nazanin" panose="00000400000000000000" pitchFamily="2" charset="-78"/>
                        </a:rPr>
                        <a:t>اگر برای هر دو حالت برقراری و عدم برقراری شرط چندین دستور را بخواهیم اجرا کنیم دستورات را داخل </a:t>
                      </a:r>
                      <a:r>
                        <a:rPr lang="en-US" sz="1600" i="0" dirty="0">
                          <a:cs typeface="B Nazanin" panose="00000400000000000000" pitchFamily="2" charset="-78"/>
                        </a:rPr>
                        <a:t>begin</a:t>
                      </a:r>
                      <a:r>
                        <a:rPr lang="fa-IR" sz="1600" i="0" dirty="0">
                          <a:cs typeface="B Nazanin" panose="00000400000000000000" pitchFamily="2" charset="-78"/>
                        </a:rPr>
                        <a:t> و </a:t>
                      </a:r>
                      <a:r>
                        <a:rPr lang="en-US" sz="1600" i="0" dirty="0">
                          <a:cs typeface="B Nazanin" panose="00000400000000000000" pitchFamily="2" charset="-78"/>
                        </a:rPr>
                        <a:t>end</a:t>
                      </a:r>
                      <a:r>
                        <a:rPr lang="fa-IR" sz="1600" i="0" dirty="0">
                          <a:cs typeface="B Nazanin" panose="00000400000000000000" pitchFamily="2" charset="-78"/>
                        </a:rPr>
                        <a:t> قرار می‌دهیم :</a:t>
                      </a:r>
                      <a:endParaRPr lang="en-US" sz="1600" i="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1600" b="1" dirty="0">
                          <a:cs typeface="B Nazanin" panose="00000400000000000000" pitchFamily="2" charset="-78"/>
                        </a:rPr>
                        <a:t>حالت دوم :</a:t>
                      </a:r>
                    </a:p>
                    <a:p>
                      <a:pPr algn="r" rtl="1"/>
                      <a:r>
                        <a:rPr lang="fa-IR" sz="1600" b="0" dirty="0">
                          <a:cs typeface="B Nazanin" panose="00000400000000000000" pitchFamily="2" charset="-78"/>
                        </a:rPr>
                        <a:t> اگر شرط برقرار باشد دستور 1 و اگر شرط برقرار نباشد دستور 2 اجرا می‌شود :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790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cs typeface="B Nazanin" panose="00000400000000000000" pitchFamily="2" charset="-78"/>
                        </a:rPr>
                        <a:t>IF </a:t>
                      </a:r>
                      <a:r>
                        <a:rPr lang="en-US" sz="140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condition</a:t>
                      </a:r>
                      <a:r>
                        <a:rPr lang="en-US" sz="1400" dirty="0">
                          <a:cs typeface="B Nazanin" panose="00000400000000000000" pitchFamily="2" charset="-78"/>
                        </a:rPr>
                        <a:t>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cs typeface="B Nazanin" panose="00000400000000000000" pitchFamily="2" charset="-78"/>
                        </a:rPr>
                        <a:t>BEGIN</a:t>
                      </a: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…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cs typeface="B Nazanin" panose="00000400000000000000" pitchFamily="2" charset="-78"/>
                        </a:rPr>
                        <a:t>END</a:t>
                      </a:r>
                    </a:p>
                    <a:p>
                      <a:r>
                        <a:rPr lang="en-US" sz="1600" dirty="0">
                          <a:cs typeface="B Nazanin" panose="00000400000000000000" pitchFamily="2" charset="-78"/>
                        </a:rPr>
                        <a:t>ELSE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cs typeface="B Nazanin" panose="00000400000000000000" pitchFamily="2" charset="-78"/>
                        </a:rPr>
                        <a:t>BEGIN</a:t>
                      </a: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…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cs typeface="B Nazanin" panose="00000400000000000000" pitchFamily="2" charset="-78"/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cs typeface="B Nazanin" panose="00000400000000000000" pitchFamily="2" charset="-78"/>
                        </a:rPr>
                        <a:t>IF </a:t>
                      </a:r>
                      <a:r>
                        <a:rPr lang="en-US" sz="140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condition</a:t>
                      </a:r>
                      <a:r>
                        <a:rPr lang="en-US" sz="1400" dirty="0">
                          <a:cs typeface="B Nazanin" panose="00000400000000000000" pitchFamily="2" charset="-78"/>
                        </a:rPr>
                        <a:t> </a:t>
                      </a:r>
                    </a:p>
                    <a:p>
                      <a:pPr lvl="1"/>
                      <a:r>
                        <a:rPr lang="en-US" sz="140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Command 1</a:t>
                      </a:r>
                    </a:p>
                    <a:p>
                      <a:pPr lvl="0"/>
                      <a:r>
                        <a:rPr lang="en-US" sz="1400" i="0" dirty="0">
                          <a:solidFill>
                            <a:schemeClr val="tx1"/>
                          </a:solidFill>
                          <a:cs typeface="B Nazanin" panose="00000400000000000000" pitchFamily="2" charset="-78"/>
                        </a:rPr>
                        <a:t>ELSE</a:t>
                      </a:r>
                    </a:p>
                    <a:p>
                      <a:pPr lvl="1"/>
                      <a:r>
                        <a:rPr lang="en-US" sz="140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Command 2</a:t>
                      </a:r>
                      <a:endParaRPr lang="en-US" sz="14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420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70613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ویرایش های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SQL Server 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83" name="Rounded Rectangle 41">
            <a:extLst>
              <a:ext uri="{FF2B5EF4-FFF2-40B4-BE49-F238E27FC236}">
                <a16:creationId xmlns:a16="http://schemas.microsoft.com/office/drawing/2014/main" id="{1650C17B-89BB-4557-BA21-E309893491D3}"/>
              </a:ext>
            </a:extLst>
          </p:cNvPr>
          <p:cNvSpPr/>
          <p:nvPr/>
        </p:nvSpPr>
        <p:spPr>
          <a:xfrm>
            <a:off x="7488983" y="1939344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6" name="Rounded Rectangle 47">
            <a:extLst>
              <a:ext uri="{FF2B5EF4-FFF2-40B4-BE49-F238E27FC236}">
                <a16:creationId xmlns:a16="http://schemas.microsoft.com/office/drawing/2014/main" id="{68CEE730-24F4-42D8-A558-DFE2D1774E0E}"/>
              </a:ext>
            </a:extLst>
          </p:cNvPr>
          <p:cNvSpPr/>
          <p:nvPr/>
        </p:nvSpPr>
        <p:spPr>
          <a:xfrm>
            <a:off x="3662885" y="1258900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6EFFD37-7ABB-4B0E-BD42-9B679A022736}"/>
              </a:ext>
            </a:extLst>
          </p:cNvPr>
          <p:cNvCxnSpPr/>
          <p:nvPr/>
        </p:nvCxnSpPr>
        <p:spPr>
          <a:xfrm flipH="1">
            <a:off x="5097057" y="2085031"/>
            <a:ext cx="69664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6ADD258-2AA0-45BF-B3B0-B37F6B69BE61}"/>
              </a:ext>
            </a:extLst>
          </p:cNvPr>
          <p:cNvCxnSpPr/>
          <p:nvPr/>
        </p:nvCxnSpPr>
        <p:spPr>
          <a:xfrm>
            <a:off x="5796062" y="1301895"/>
            <a:ext cx="0" cy="812753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CC54FD0-3DF7-4C69-93CB-402FD55689F0}"/>
              </a:ext>
            </a:extLst>
          </p:cNvPr>
          <p:cNvCxnSpPr/>
          <p:nvPr/>
        </p:nvCxnSpPr>
        <p:spPr>
          <a:xfrm flipH="1">
            <a:off x="5115861" y="1312031"/>
            <a:ext cx="677842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2BEAC1-AC99-489C-8EE3-BFEE43DB8955}"/>
              </a:ext>
            </a:extLst>
          </p:cNvPr>
          <p:cNvCxnSpPr/>
          <p:nvPr/>
        </p:nvCxnSpPr>
        <p:spPr>
          <a:xfrm flipH="1">
            <a:off x="5793703" y="2096404"/>
            <a:ext cx="773324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BAEB73C-539A-4680-9ED7-85342ACB5976}"/>
              </a:ext>
            </a:extLst>
          </p:cNvPr>
          <p:cNvGrpSpPr/>
          <p:nvPr/>
        </p:nvGrpSpPr>
        <p:grpSpPr>
          <a:xfrm>
            <a:off x="6623053" y="1801197"/>
            <a:ext cx="1717094" cy="604522"/>
            <a:chOff x="5171961" y="1785138"/>
            <a:chExt cx="1883635" cy="555826"/>
          </a:xfrm>
        </p:grpSpPr>
        <p:sp>
          <p:nvSpPr>
            <p:cNvPr id="144" name="Rounded Rectangle 23">
              <a:extLst>
                <a:ext uri="{FF2B5EF4-FFF2-40B4-BE49-F238E27FC236}">
                  <a16:creationId xmlns:a16="http://schemas.microsoft.com/office/drawing/2014/main" id="{7EAA6A88-D34E-4176-83CA-6376C839803D}"/>
                </a:ext>
              </a:extLst>
            </p:cNvPr>
            <p:cNvSpPr/>
            <p:nvPr/>
          </p:nvSpPr>
          <p:spPr>
            <a:xfrm>
              <a:off x="5171961" y="1785138"/>
              <a:ext cx="1883635" cy="55582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E4F4091-405B-4AD3-92AA-D5585DEB7DBD}"/>
                </a:ext>
              </a:extLst>
            </p:cNvPr>
            <p:cNvSpPr txBox="1"/>
            <p:nvPr/>
          </p:nvSpPr>
          <p:spPr>
            <a:xfrm>
              <a:off x="5190461" y="1785138"/>
              <a:ext cx="1865135" cy="396178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fa-IR" sz="1600" b="1" dirty="0">
                  <a:solidFill>
                    <a:prstClr val="white"/>
                  </a:solidFill>
                  <a:ea typeface="Fira Sans SemiBold Italic" panose="00000700000000000000" pitchFamily="50" charset="0"/>
                  <a:cs typeface="B Titr" panose="00000700000000000000" pitchFamily="2" charset="-78"/>
                </a:rPr>
                <a:t>ویرایشهای اصلی</a:t>
              </a:r>
              <a:endParaRPr lang="en-US" sz="1600" b="1" dirty="0">
                <a:solidFill>
                  <a:prstClr val="white"/>
                </a:solidFill>
                <a:ea typeface="Fira Sans SemiBold Italic" panose="00000700000000000000" pitchFamily="50" charset="0"/>
                <a:cs typeface="B Titr" panose="00000700000000000000" pitchFamily="2" charset="-78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D5D9B72-6D82-43B2-88C8-D5B0B1A7E56C}"/>
              </a:ext>
            </a:extLst>
          </p:cNvPr>
          <p:cNvGrpSpPr/>
          <p:nvPr/>
        </p:nvGrpSpPr>
        <p:grpSpPr>
          <a:xfrm>
            <a:off x="2376893" y="1034996"/>
            <a:ext cx="2667534" cy="592434"/>
            <a:chOff x="5167084" y="1718864"/>
            <a:chExt cx="1883636" cy="555826"/>
          </a:xfrm>
        </p:grpSpPr>
        <p:sp>
          <p:nvSpPr>
            <p:cNvPr id="147" name="Rounded Rectangle 28">
              <a:extLst>
                <a:ext uri="{FF2B5EF4-FFF2-40B4-BE49-F238E27FC236}">
                  <a16:creationId xmlns:a16="http://schemas.microsoft.com/office/drawing/2014/main" id="{F501B48B-1D42-4D42-A8C4-E9870FD0972B}"/>
                </a:ext>
              </a:extLst>
            </p:cNvPr>
            <p:cNvSpPr/>
            <p:nvPr/>
          </p:nvSpPr>
          <p:spPr>
            <a:xfrm>
              <a:off x="5167085" y="1718864"/>
              <a:ext cx="1883635" cy="55582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E232264-C831-43C6-9980-8403A73819ED}"/>
                </a:ext>
              </a:extLst>
            </p:cNvPr>
            <p:cNvSpPr txBox="1"/>
            <p:nvPr/>
          </p:nvSpPr>
          <p:spPr>
            <a:xfrm>
              <a:off x="5167084" y="1751197"/>
              <a:ext cx="1883635" cy="358300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solidFill>
                    <a:prstClr val="white"/>
                  </a:solidFill>
                  <a:ea typeface="Fira Sans SemiBold Italic" panose="00000700000000000000" pitchFamily="50" charset="0"/>
                  <a:cs typeface="B Titr" panose="00000700000000000000" pitchFamily="2" charset="-78"/>
                </a:rPr>
                <a:t>Enterprise Edition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80F9549-1CB0-4620-AAC1-EAED8FE4A387}"/>
              </a:ext>
            </a:extLst>
          </p:cNvPr>
          <p:cNvGrpSpPr/>
          <p:nvPr/>
        </p:nvGrpSpPr>
        <p:grpSpPr>
          <a:xfrm>
            <a:off x="2376829" y="1830626"/>
            <a:ext cx="2667532" cy="550975"/>
            <a:chOff x="5167085" y="1718864"/>
            <a:chExt cx="1883635" cy="555826"/>
          </a:xfrm>
        </p:grpSpPr>
        <p:sp>
          <p:nvSpPr>
            <p:cNvPr id="150" name="Rounded Rectangle 31">
              <a:extLst>
                <a:ext uri="{FF2B5EF4-FFF2-40B4-BE49-F238E27FC236}">
                  <a16:creationId xmlns:a16="http://schemas.microsoft.com/office/drawing/2014/main" id="{EC6935DE-1C90-4D25-B3ED-5CB57C76B789}"/>
                </a:ext>
              </a:extLst>
            </p:cNvPr>
            <p:cNvSpPr/>
            <p:nvPr/>
          </p:nvSpPr>
          <p:spPr>
            <a:xfrm>
              <a:off x="5167085" y="1718864"/>
              <a:ext cx="1883635" cy="55582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C451B1E-9A9D-4EEF-9533-7DE07F9B4AB5}"/>
                </a:ext>
              </a:extLst>
            </p:cNvPr>
            <p:cNvSpPr txBox="1"/>
            <p:nvPr/>
          </p:nvSpPr>
          <p:spPr>
            <a:xfrm>
              <a:off x="5618912" y="1784334"/>
              <a:ext cx="979978" cy="358237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none" rtlCol="0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en-US" sz="1600" b="1" dirty="0">
                  <a:solidFill>
                    <a:prstClr val="white"/>
                  </a:solidFill>
                  <a:ea typeface="Fira Sans SemiBold Italic" panose="00000700000000000000" pitchFamily="50" charset="0"/>
                  <a:cs typeface="B Titr" panose="00000700000000000000" pitchFamily="2" charset="-78"/>
                </a:rPr>
                <a:t>Standard Edition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E881657-BFBD-4067-B6A1-7330D1DA2769}"/>
              </a:ext>
            </a:extLst>
          </p:cNvPr>
          <p:cNvGrpSpPr/>
          <p:nvPr/>
        </p:nvGrpSpPr>
        <p:grpSpPr>
          <a:xfrm>
            <a:off x="7593895" y="855148"/>
            <a:ext cx="3322458" cy="506087"/>
            <a:chOff x="5171961" y="1778987"/>
            <a:chExt cx="1883635" cy="561977"/>
          </a:xfrm>
        </p:grpSpPr>
        <p:sp>
          <p:nvSpPr>
            <p:cNvPr id="153" name="Rounded Rectangle 49">
              <a:extLst>
                <a:ext uri="{FF2B5EF4-FFF2-40B4-BE49-F238E27FC236}">
                  <a16:creationId xmlns:a16="http://schemas.microsoft.com/office/drawing/2014/main" id="{6380C942-87D2-4427-9E07-235C7025189E}"/>
                </a:ext>
              </a:extLst>
            </p:cNvPr>
            <p:cNvSpPr/>
            <p:nvPr/>
          </p:nvSpPr>
          <p:spPr>
            <a:xfrm>
              <a:off x="5171961" y="1785138"/>
              <a:ext cx="1883635" cy="55582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28BB2BD-1DBC-4317-94A4-7B497426E975}"/>
                </a:ext>
              </a:extLst>
            </p:cNvPr>
            <p:cNvSpPr txBox="1"/>
            <p:nvPr/>
          </p:nvSpPr>
          <p:spPr>
            <a:xfrm>
              <a:off x="5171961" y="1778987"/>
              <a:ext cx="1864366" cy="396178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fa-IR" sz="1600" b="1" dirty="0">
                  <a:solidFill>
                    <a:prstClr val="white"/>
                  </a:solidFill>
                  <a:ea typeface="Fira Sans SemiBold Italic" panose="00000700000000000000" pitchFamily="50" charset="0"/>
                  <a:cs typeface="B Titr" panose="00000700000000000000" pitchFamily="2" charset="-78"/>
                </a:rPr>
                <a:t>ویرایش های </a:t>
              </a:r>
              <a:r>
                <a:rPr lang="en-US" sz="1600" b="1" dirty="0">
                  <a:solidFill>
                    <a:prstClr val="white"/>
                  </a:solidFill>
                  <a:ea typeface="Fira Sans SemiBold Italic" panose="00000700000000000000" pitchFamily="50" charset="0"/>
                  <a:cs typeface="B Titr" panose="00000700000000000000" pitchFamily="2" charset="-78"/>
                </a:rPr>
                <a:t> SQL Server</a:t>
              </a:r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CBFFED0-84F7-424C-8370-961CD8AE1B81}"/>
              </a:ext>
            </a:extLst>
          </p:cNvPr>
          <p:cNvCxnSpPr>
            <a:cxnSpLocks/>
          </p:cNvCxnSpPr>
          <p:nvPr/>
        </p:nvCxnSpPr>
        <p:spPr>
          <a:xfrm flipH="1">
            <a:off x="8397025" y="2059934"/>
            <a:ext cx="81820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D6001D4-B7A8-4B92-B2EC-EE3D0D41DF96}"/>
              </a:ext>
            </a:extLst>
          </p:cNvPr>
          <p:cNvCxnSpPr>
            <a:cxnSpLocks/>
          </p:cNvCxnSpPr>
          <p:nvPr/>
        </p:nvCxnSpPr>
        <p:spPr>
          <a:xfrm>
            <a:off x="9215232" y="1361236"/>
            <a:ext cx="0" cy="69869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564E30EA-2044-4707-A08F-B74251CEC33B}"/>
              </a:ext>
            </a:extLst>
          </p:cNvPr>
          <p:cNvCxnSpPr/>
          <p:nvPr/>
        </p:nvCxnSpPr>
        <p:spPr>
          <a:xfrm flipH="1">
            <a:off x="8431054" y="4759193"/>
            <a:ext cx="79101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913F572-EC38-4C86-923F-7FCF1AE602F7}"/>
              </a:ext>
            </a:extLst>
          </p:cNvPr>
          <p:cNvCxnSpPr>
            <a:cxnSpLocks/>
          </p:cNvCxnSpPr>
          <p:nvPr/>
        </p:nvCxnSpPr>
        <p:spPr>
          <a:xfrm>
            <a:off x="9215232" y="2059934"/>
            <a:ext cx="0" cy="269996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2566480-0590-408F-B928-50B2C3822B40}"/>
              </a:ext>
            </a:extLst>
          </p:cNvPr>
          <p:cNvGrpSpPr/>
          <p:nvPr/>
        </p:nvGrpSpPr>
        <p:grpSpPr>
          <a:xfrm>
            <a:off x="6623053" y="4524796"/>
            <a:ext cx="1717094" cy="608837"/>
            <a:chOff x="5171961" y="1781171"/>
            <a:chExt cx="1883635" cy="559793"/>
          </a:xfrm>
        </p:grpSpPr>
        <p:sp>
          <p:nvSpPr>
            <p:cNvPr id="160" name="Rounded Rectangle 65">
              <a:extLst>
                <a:ext uri="{FF2B5EF4-FFF2-40B4-BE49-F238E27FC236}">
                  <a16:creationId xmlns:a16="http://schemas.microsoft.com/office/drawing/2014/main" id="{0B0642AC-3012-49F9-AB94-A276A4D29937}"/>
                </a:ext>
              </a:extLst>
            </p:cNvPr>
            <p:cNvSpPr/>
            <p:nvPr/>
          </p:nvSpPr>
          <p:spPr>
            <a:xfrm>
              <a:off x="5171961" y="1785138"/>
              <a:ext cx="1883635" cy="55582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A86759F-1555-4E0D-A4FE-EA7F7805D288}"/>
                </a:ext>
              </a:extLst>
            </p:cNvPr>
            <p:cNvSpPr txBox="1"/>
            <p:nvPr/>
          </p:nvSpPr>
          <p:spPr>
            <a:xfrm>
              <a:off x="5171961" y="1781171"/>
              <a:ext cx="1883635" cy="396178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fa-IR" sz="1600" b="1" dirty="0">
                  <a:solidFill>
                    <a:prstClr val="white"/>
                  </a:solidFill>
                  <a:ea typeface="Fira Sans SemiBold Italic" panose="00000700000000000000" pitchFamily="50" charset="0"/>
                  <a:cs typeface="B Titr" panose="00000700000000000000" pitchFamily="2" charset="-78"/>
                </a:rPr>
                <a:t>ویرایشهای خاص</a:t>
              </a:r>
              <a:endParaRPr lang="en-US" sz="1600" b="1" dirty="0">
                <a:solidFill>
                  <a:prstClr val="white"/>
                </a:solidFill>
                <a:ea typeface="Fira Sans SemiBold Italic" panose="00000700000000000000" pitchFamily="50" charset="0"/>
                <a:cs typeface="B Titr" panose="00000700000000000000" pitchFamily="2" charset="-78"/>
              </a:endParaRPr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E264FA2-EC61-4888-B14A-1DE14741002C}"/>
              </a:ext>
            </a:extLst>
          </p:cNvPr>
          <p:cNvCxnSpPr/>
          <p:nvPr/>
        </p:nvCxnSpPr>
        <p:spPr>
          <a:xfrm>
            <a:off x="5796062" y="2128245"/>
            <a:ext cx="0" cy="74952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C6CBB78-2D22-4B42-B99C-D8DB16DB0CEB}"/>
              </a:ext>
            </a:extLst>
          </p:cNvPr>
          <p:cNvGrpSpPr/>
          <p:nvPr/>
        </p:nvGrpSpPr>
        <p:grpSpPr>
          <a:xfrm>
            <a:off x="2383834" y="3773663"/>
            <a:ext cx="2713223" cy="599062"/>
            <a:chOff x="5167084" y="1718864"/>
            <a:chExt cx="1883636" cy="555826"/>
          </a:xfrm>
        </p:grpSpPr>
        <p:sp>
          <p:nvSpPr>
            <p:cNvPr id="164" name="Rounded Rectangle 59">
              <a:extLst>
                <a:ext uri="{FF2B5EF4-FFF2-40B4-BE49-F238E27FC236}">
                  <a16:creationId xmlns:a16="http://schemas.microsoft.com/office/drawing/2014/main" id="{0D9648ED-AEA9-42C3-87A9-BB075B91D638}"/>
                </a:ext>
              </a:extLst>
            </p:cNvPr>
            <p:cNvSpPr/>
            <p:nvPr/>
          </p:nvSpPr>
          <p:spPr>
            <a:xfrm>
              <a:off x="5167085" y="1718864"/>
              <a:ext cx="1883635" cy="55582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8205D1F-0182-40BE-950A-22B5DE60D868}"/>
                </a:ext>
              </a:extLst>
            </p:cNvPr>
            <p:cNvSpPr txBox="1"/>
            <p:nvPr/>
          </p:nvSpPr>
          <p:spPr>
            <a:xfrm>
              <a:off x="5167084" y="1751197"/>
              <a:ext cx="1883635" cy="358300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en-US" sz="1600" b="1" dirty="0">
                  <a:solidFill>
                    <a:prstClr val="white"/>
                  </a:solidFill>
                  <a:ea typeface="Fira Sans SemiBold Italic" panose="00000700000000000000" pitchFamily="50" charset="0"/>
                  <a:cs typeface="B Titr" panose="00000700000000000000" pitchFamily="2" charset="-78"/>
                </a:rPr>
                <a:t>Developer Edition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F4EF9B8-D9F8-4CEF-A0D3-067F2456A08D}"/>
              </a:ext>
            </a:extLst>
          </p:cNvPr>
          <p:cNvGrpSpPr/>
          <p:nvPr/>
        </p:nvGrpSpPr>
        <p:grpSpPr>
          <a:xfrm>
            <a:off x="2386334" y="4543655"/>
            <a:ext cx="2729528" cy="520007"/>
            <a:chOff x="5167084" y="1718864"/>
            <a:chExt cx="1883636" cy="555826"/>
          </a:xfrm>
        </p:grpSpPr>
        <p:sp>
          <p:nvSpPr>
            <p:cNvPr id="167" name="Rounded Rectangle 67">
              <a:extLst>
                <a:ext uri="{FF2B5EF4-FFF2-40B4-BE49-F238E27FC236}">
                  <a16:creationId xmlns:a16="http://schemas.microsoft.com/office/drawing/2014/main" id="{72CA1C23-144F-4F4D-9FC7-340F8F5A1227}"/>
                </a:ext>
              </a:extLst>
            </p:cNvPr>
            <p:cNvSpPr/>
            <p:nvPr/>
          </p:nvSpPr>
          <p:spPr>
            <a:xfrm>
              <a:off x="5167085" y="1718864"/>
              <a:ext cx="1883635" cy="55582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ABD7D91-6D7A-4095-9B51-4D1B4D68BB2C}"/>
                </a:ext>
              </a:extLst>
            </p:cNvPr>
            <p:cNvSpPr txBox="1"/>
            <p:nvPr/>
          </p:nvSpPr>
          <p:spPr>
            <a:xfrm>
              <a:off x="5167084" y="1751197"/>
              <a:ext cx="1883635" cy="358300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en-US" sz="1600" b="1" dirty="0">
                  <a:solidFill>
                    <a:prstClr val="white"/>
                  </a:solidFill>
                  <a:ea typeface="Fira Sans SemiBold Italic" panose="00000700000000000000" pitchFamily="50" charset="0"/>
                  <a:cs typeface="B Titr" panose="00000700000000000000" pitchFamily="2" charset="-78"/>
                </a:rPr>
                <a:t>Web Edition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BEAB33F-B575-4149-A18C-8F0619AD9382}"/>
              </a:ext>
            </a:extLst>
          </p:cNvPr>
          <p:cNvGrpSpPr/>
          <p:nvPr/>
        </p:nvGrpSpPr>
        <p:grpSpPr>
          <a:xfrm>
            <a:off x="2386333" y="5317729"/>
            <a:ext cx="2729526" cy="523868"/>
            <a:chOff x="5167084" y="1718864"/>
            <a:chExt cx="1883636" cy="555826"/>
          </a:xfrm>
        </p:grpSpPr>
        <p:sp>
          <p:nvSpPr>
            <p:cNvPr id="170" name="Rounded Rectangle 71">
              <a:extLst>
                <a:ext uri="{FF2B5EF4-FFF2-40B4-BE49-F238E27FC236}">
                  <a16:creationId xmlns:a16="http://schemas.microsoft.com/office/drawing/2014/main" id="{158B2CD2-4BE5-4549-95E8-AA4CB620D626}"/>
                </a:ext>
              </a:extLst>
            </p:cNvPr>
            <p:cNvSpPr/>
            <p:nvPr/>
          </p:nvSpPr>
          <p:spPr>
            <a:xfrm>
              <a:off x="5167085" y="1718864"/>
              <a:ext cx="1883635" cy="55582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325611A-A0CE-40D8-AC9A-B9165368A576}"/>
                </a:ext>
              </a:extLst>
            </p:cNvPr>
            <p:cNvSpPr txBox="1"/>
            <p:nvPr/>
          </p:nvSpPr>
          <p:spPr>
            <a:xfrm>
              <a:off x="5167084" y="1751197"/>
              <a:ext cx="1883635" cy="358300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square" rtlCol="0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en-US" sz="1600" b="1" dirty="0">
                  <a:solidFill>
                    <a:prstClr val="white"/>
                  </a:solidFill>
                  <a:ea typeface="Fira Sans SemiBold Italic" panose="00000700000000000000" pitchFamily="50" charset="0"/>
                  <a:cs typeface="B Titr" panose="00000700000000000000" pitchFamily="2" charset="-78"/>
                </a:rPr>
                <a:t>Express Edition</a:t>
              </a:r>
            </a:p>
          </p:txBody>
        </p: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AB3BF7D-0AD6-431F-9F19-6EBB3012CE88}"/>
              </a:ext>
            </a:extLst>
          </p:cNvPr>
          <p:cNvCxnSpPr/>
          <p:nvPr/>
        </p:nvCxnSpPr>
        <p:spPr>
          <a:xfrm flipH="1">
            <a:off x="5112872" y="4047528"/>
            <a:ext cx="738823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A1C1974-B151-4457-9CD2-C877FD04A802}"/>
              </a:ext>
            </a:extLst>
          </p:cNvPr>
          <p:cNvCxnSpPr/>
          <p:nvPr/>
        </p:nvCxnSpPr>
        <p:spPr>
          <a:xfrm flipH="1">
            <a:off x="5112872" y="4835849"/>
            <a:ext cx="738823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89EEFEA-C39F-460E-8AEE-7D6CBE9BD7D8}"/>
              </a:ext>
            </a:extLst>
          </p:cNvPr>
          <p:cNvCxnSpPr/>
          <p:nvPr/>
        </p:nvCxnSpPr>
        <p:spPr>
          <a:xfrm flipH="1">
            <a:off x="5112871" y="5607921"/>
            <a:ext cx="738823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F05D88A-4B32-44A3-864B-B9AD656E9FA4}"/>
              </a:ext>
            </a:extLst>
          </p:cNvPr>
          <p:cNvCxnSpPr/>
          <p:nvPr/>
        </p:nvCxnSpPr>
        <p:spPr>
          <a:xfrm>
            <a:off x="5841181" y="4047528"/>
            <a:ext cx="0" cy="78832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FE53BE4-0EAB-4126-AAFB-DA172E67F113}"/>
              </a:ext>
            </a:extLst>
          </p:cNvPr>
          <p:cNvCxnSpPr/>
          <p:nvPr/>
        </p:nvCxnSpPr>
        <p:spPr>
          <a:xfrm>
            <a:off x="5840714" y="4843852"/>
            <a:ext cx="0" cy="76406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BC3774B-EBBA-463B-8F74-654C9B0F3AA2}"/>
              </a:ext>
            </a:extLst>
          </p:cNvPr>
          <p:cNvCxnSpPr/>
          <p:nvPr/>
        </p:nvCxnSpPr>
        <p:spPr>
          <a:xfrm flipH="1">
            <a:off x="5851694" y="4849119"/>
            <a:ext cx="78147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7BBE0F2-11B2-4302-956F-14FDEE47491D}"/>
              </a:ext>
            </a:extLst>
          </p:cNvPr>
          <p:cNvGrpSpPr/>
          <p:nvPr/>
        </p:nvGrpSpPr>
        <p:grpSpPr>
          <a:xfrm>
            <a:off x="2376828" y="2579824"/>
            <a:ext cx="2667532" cy="626452"/>
            <a:chOff x="5167085" y="1718864"/>
            <a:chExt cx="1883635" cy="555826"/>
          </a:xfrm>
        </p:grpSpPr>
        <p:sp>
          <p:nvSpPr>
            <p:cNvPr id="179" name="Rounded Rectangle 82">
              <a:extLst>
                <a:ext uri="{FF2B5EF4-FFF2-40B4-BE49-F238E27FC236}">
                  <a16:creationId xmlns:a16="http://schemas.microsoft.com/office/drawing/2014/main" id="{B2733939-AAD2-4ECA-B653-D6383D40AD1E}"/>
                </a:ext>
              </a:extLst>
            </p:cNvPr>
            <p:cNvSpPr/>
            <p:nvPr/>
          </p:nvSpPr>
          <p:spPr>
            <a:xfrm>
              <a:off x="5167085" y="1718864"/>
              <a:ext cx="1883635" cy="55582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FF8BA35-B589-4977-A9D5-817AC369D69C}"/>
                </a:ext>
              </a:extLst>
            </p:cNvPr>
            <p:cNvSpPr txBox="1"/>
            <p:nvPr/>
          </p:nvSpPr>
          <p:spPr>
            <a:xfrm>
              <a:off x="5315809" y="1785456"/>
              <a:ext cx="1586190" cy="358237"/>
            </a:xfrm>
            <a:prstGeom prst="rect">
              <a:avLst/>
            </a:prstGeom>
            <a:noFill/>
            <a:ln w="6350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>
                  <a:solidFill>
                    <a:prstClr val="white"/>
                  </a:solidFill>
                  <a:ea typeface="Fira Sans SemiBold Italic" panose="00000700000000000000" pitchFamily="50" charset="0"/>
                  <a:cs typeface="B Titr" panose="00000700000000000000" pitchFamily="2" charset="-78"/>
                </a:rPr>
                <a:t>Business Intelligence Edition</a:t>
              </a:r>
            </a:p>
          </p:txBody>
        </p:sp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FFC7BB8-42CB-413C-801B-19002BDD2D7F}"/>
              </a:ext>
            </a:extLst>
          </p:cNvPr>
          <p:cNvCxnSpPr/>
          <p:nvPr/>
        </p:nvCxnSpPr>
        <p:spPr>
          <a:xfrm flipH="1">
            <a:off x="5115861" y="2877771"/>
            <a:ext cx="677842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40895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75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25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اسکریپت نویسی – پرش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Jump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برای پرش از قسمتی از </a:t>
            </a:r>
            <a:r>
              <a:rPr lang="en-US" sz="1600" dirty="0">
                <a:cs typeface="B Nazanin" panose="00000400000000000000" pitchFamily="2" charset="-78"/>
              </a:rPr>
              <a:t>script</a:t>
            </a:r>
            <a:r>
              <a:rPr lang="fa-IR" sz="1600" dirty="0">
                <a:cs typeface="B Nazanin" panose="00000400000000000000" pitchFamily="2" charset="-78"/>
              </a:rPr>
              <a:t> به قسمت دیگر آن از </a:t>
            </a:r>
            <a:r>
              <a:rPr lang="en-US" sz="1600" dirty="0">
                <a:cs typeface="B Nazanin" panose="00000400000000000000" pitchFamily="2" charset="-78"/>
              </a:rPr>
              <a:t>goto</a:t>
            </a:r>
            <a:r>
              <a:rPr lang="fa-IR" sz="1600" dirty="0">
                <a:cs typeface="B Nazanin" panose="00000400000000000000" pitchFamily="2" charset="-78"/>
              </a:rPr>
              <a:t> استفاده می‌شود . این دستور به دو صورت بکار می‌رود : 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حالت اول : </a:t>
            </a:r>
            <a:r>
              <a:rPr lang="fa-IR" sz="1600" dirty="0">
                <a:cs typeface="B Nazanin" panose="00000400000000000000" pitchFamily="2" charset="-78"/>
              </a:rPr>
              <a:t>پرش به سمت پایین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IF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condition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GOTO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L1</a:t>
            </a:r>
          </a:p>
          <a:p>
            <a:pPr lvl="0"/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</a:p>
          <a:p>
            <a:pPr lvl="0"/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</a:p>
          <a:p>
            <a:pPr lvl="0"/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L1 : …</a:t>
            </a:r>
            <a:endParaRPr lang="en-US" sz="1600" dirty="0">
              <a:cs typeface="B Nazanin" panose="00000400000000000000" pitchFamily="2" charset="-78"/>
            </a:endParaRPr>
          </a:p>
          <a:p>
            <a:pPr algn="l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حالت دوم : </a:t>
            </a:r>
            <a:r>
              <a:rPr lang="fa-IR" sz="1600" dirty="0">
                <a:cs typeface="B Nazanin" panose="00000400000000000000" pitchFamily="2" charset="-78"/>
              </a:rPr>
              <a:t>پرش به سمت بالا :</a:t>
            </a:r>
          </a:p>
          <a:p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L1 : …</a:t>
            </a:r>
            <a:endParaRPr lang="en-US" sz="1600" dirty="0">
              <a:cs typeface="B Nazanin" panose="00000400000000000000" pitchFamily="2" charset="-78"/>
            </a:endParaRPr>
          </a:p>
          <a:p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</a:p>
          <a:p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  <a:endParaRPr lang="en-US" sz="1600" dirty="0">
              <a:cs typeface="B Nazanin" panose="00000400000000000000" pitchFamily="2" charset="-78"/>
            </a:endParaRPr>
          </a:p>
          <a:p>
            <a:r>
              <a:rPr lang="en-US" sz="1600" dirty="0">
                <a:cs typeface="B Nazanin" panose="00000400000000000000" pitchFamily="2" charset="-78"/>
              </a:rPr>
              <a:t>IF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condition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GOTO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L1</a:t>
            </a:r>
          </a:p>
        </p:txBody>
      </p:sp>
    </p:spTree>
    <p:extLst>
      <p:ext uri="{BB962C8B-B14F-4D97-AF65-F5344CB8AC3E}">
        <p14:creationId xmlns:p14="http://schemas.microsoft.com/office/powerpoint/2010/main" val="143291010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" y="35828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اسکریپت نویسی – چاپ پیام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برای چاپ پیام از دستور </a:t>
            </a:r>
            <a:r>
              <a:rPr lang="en-US" sz="1600" dirty="0">
                <a:cs typeface="B Nazanin" panose="00000400000000000000" pitchFamily="2" charset="-78"/>
              </a:rPr>
              <a:t>print</a:t>
            </a:r>
            <a:r>
              <a:rPr lang="fa-IR" sz="1600" dirty="0">
                <a:cs typeface="B Nazanin" panose="00000400000000000000" pitchFamily="2" charset="-78"/>
              </a:rPr>
              <a:t> استفاده می‌کنیم :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PRINT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‘text’</a:t>
            </a: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با دستور پرینت فقط می‌توان خروجی از جنس متن را نمایش داد و اگر بخواهیم خروجی از نوع‌های دیگر را نیز داشته باشیم، ابتدا باید آن را به نوع رشته‌ای ( متنی ) تبدیل کنیم.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1  : 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PRINT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‘Hi’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2 : </a:t>
            </a:r>
            <a:endParaRPr lang="en-US" sz="1600" b="1" dirty="0">
              <a:cs typeface="B Nazanin" panose="00000400000000000000" pitchFamily="2" charset="-78"/>
            </a:endParaRP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DECLARE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@str </a:t>
            </a:r>
            <a:r>
              <a:rPr lang="en-US" sz="1400" dirty="0">
                <a:cs typeface="B Nazanin" panose="00000400000000000000" pitchFamily="2" charset="-78"/>
              </a:rPr>
              <a:t>varchar(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400" dirty="0">
                <a:cs typeface="B Nazanin" panose="00000400000000000000" pitchFamily="2" charset="-78"/>
              </a:rPr>
              <a:t>)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‘Hi’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PRINT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@str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ا : </a:t>
            </a:r>
            <a:r>
              <a:rPr lang="fa-IR" sz="1600" dirty="0">
                <a:cs typeface="B Nazanin" panose="00000400000000000000" pitchFamily="2" charset="-78"/>
              </a:rPr>
              <a:t>با استفاده از </a:t>
            </a:r>
            <a:r>
              <a:rPr lang="en-US" sz="1600" dirty="0">
                <a:cs typeface="B Nazanin" panose="00000400000000000000" pitchFamily="2" charset="-78"/>
              </a:rPr>
              <a:t>concate</a:t>
            </a:r>
            <a:r>
              <a:rPr lang="fa-IR" sz="1600" dirty="0">
                <a:cs typeface="B Nazanin" panose="00000400000000000000" pitchFamily="2" charset="-78"/>
              </a:rPr>
              <a:t> می‌توان دو مقدار از هر نوعی را به هم چسباند.</a:t>
            </a: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2 : </a:t>
            </a:r>
            <a:r>
              <a:rPr lang="fa-IR" sz="1600" dirty="0">
                <a:cs typeface="B Nazanin" panose="00000400000000000000" pitchFamily="2" charset="-78"/>
              </a:rPr>
              <a:t>با استفاده از </a:t>
            </a:r>
            <a:r>
              <a:rPr lang="en-US" sz="1600" dirty="0">
                <a:cs typeface="B Nazanin" panose="00000400000000000000" pitchFamily="2" charset="-78"/>
              </a:rPr>
              <a:t>cast</a:t>
            </a:r>
            <a:r>
              <a:rPr lang="fa-IR" sz="1600" dirty="0">
                <a:cs typeface="B Nazanin" panose="00000400000000000000" pitchFamily="2" charset="-78"/>
              </a:rPr>
              <a:t> می‌توان متغیری از یک نوع را به نوع دیگر تبدیل کرد :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CAST 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@variable_name </a:t>
            </a:r>
            <a:r>
              <a:rPr lang="en-US" sz="1400" dirty="0">
                <a:cs typeface="B Nazanin" panose="00000400000000000000" pitchFamily="2" charset="-78"/>
              </a:rPr>
              <a:t>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new_data_type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  <a:endParaRPr lang="fa-IR" sz="14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مثال 3 : </a:t>
            </a:r>
            <a:r>
              <a:rPr lang="fa-IR" sz="1600" dirty="0">
                <a:cs typeface="B Nazanin" panose="00000400000000000000" pitchFamily="2" charset="-78"/>
              </a:rPr>
              <a:t>اسکریپتی بنویسید که تعداد دانشجویان رشته فناوری اطلاعات را 10 درصد افزایش و تعداد دانشجویان رشته سخت افزار را 5 درصد کاهش دهد. سپس مجموع کل دانشجویان را محاسبه و نمایش دهد :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SET nocount on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UPDATE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400" dirty="0">
                <a:cs typeface="B Nazanin" panose="00000400000000000000" pitchFamily="2" charset="-78"/>
              </a:rPr>
              <a:t> *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1.10 </a:t>
            </a:r>
            <a:r>
              <a:rPr lang="en-US" sz="1400" dirty="0">
                <a:cs typeface="B Nazanin" panose="00000400000000000000" pitchFamily="2" charset="-78"/>
              </a:rPr>
              <a:t>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mname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فناوری اطلاعات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UPDATE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 </a:t>
            </a:r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400" dirty="0">
                <a:cs typeface="B Nazanin" panose="00000400000000000000" pitchFamily="2" charset="-78"/>
              </a:rPr>
              <a:t> *</a:t>
            </a:r>
            <a:r>
              <a:rPr lang="en-US" sz="1400" i="1" dirty="0">
                <a:solidFill>
                  <a:srgbClr val="002060"/>
                </a:solidFill>
                <a:cs typeface="B Nazanin" panose="00000400000000000000" pitchFamily="2" charset="-78"/>
              </a:rPr>
              <a:t>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0.95 </a:t>
            </a:r>
            <a:r>
              <a:rPr lang="en-US" sz="1400" dirty="0">
                <a:cs typeface="B Nazanin" panose="00000400000000000000" pitchFamily="2" charset="-78"/>
              </a:rPr>
              <a:t>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mname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سخت افزار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</a:p>
          <a:p>
            <a:r>
              <a:rPr lang="en-US" sz="1400" dirty="0">
                <a:cs typeface="B Nazanin" panose="00000400000000000000" pitchFamily="2" charset="-78"/>
              </a:rPr>
              <a:t>DECLARE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@sum </a:t>
            </a:r>
            <a:r>
              <a:rPr lang="en-US" sz="1400" dirty="0">
                <a:cs typeface="B Nazanin" panose="00000400000000000000" pitchFamily="2" charset="-78"/>
              </a:rPr>
              <a:t>int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@sum </a:t>
            </a:r>
            <a:r>
              <a:rPr lang="en-US" sz="1400" dirty="0">
                <a:cs typeface="B Nazanin" panose="00000400000000000000" pitchFamily="2" charset="-78"/>
              </a:rPr>
              <a:t>= ( SELECT Sum(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400" dirty="0">
                <a:cs typeface="B Nazanin" panose="00000400000000000000" pitchFamily="2" charset="-78"/>
              </a:rPr>
              <a:t>)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400" dirty="0">
                <a:cs typeface="B Nazanin" panose="00000400000000000000" pitchFamily="2" charset="-78"/>
              </a:rPr>
              <a:t> )</a:t>
            </a:r>
            <a:endParaRPr lang="en-US" sz="1400" i="1" dirty="0">
              <a:solidFill>
                <a:srgbClr val="002060"/>
              </a:solidFill>
              <a:cs typeface="B Nazanin" panose="00000400000000000000" pitchFamily="2" charset="-78"/>
            </a:endParaRPr>
          </a:p>
          <a:p>
            <a:r>
              <a:rPr lang="en-US" sz="1400" dirty="0">
                <a:cs typeface="B Nazanin" panose="00000400000000000000" pitchFamily="2" charset="-78"/>
              </a:rPr>
              <a:t>PRINT concate 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‘Count = ‘ </a:t>
            </a:r>
            <a:r>
              <a:rPr lang="en-US" sz="1400" dirty="0">
                <a:cs typeface="B Nazanin" panose="00000400000000000000" pitchFamily="2" charset="-78"/>
              </a:rPr>
              <a:t>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@sum </a:t>
            </a:r>
            <a:r>
              <a:rPr lang="en-US" sz="1400" dirty="0">
                <a:cs typeface="B Nazanin" panose="00000400000000000000" pitchFamily="2" charset="-78"/>
              </a:rPr>
              <a:t>) or PRINT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‘Count = ‘ </a:t>
            </a:r>
            <a:r>
              <a:rPr lang="en-US" sz="1400" dirty="0">
                <a:cs typeface="B Nazanin" panose="00000400000000000000" pitchFamily="2" charset="-78"/>
              </a:rPr>
              <a:t>+ CAST 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@sum </a:t>
            </a:r>
            <a:r>
              <a:rPr lang="en-US" sz="1400" dirty="0">
                <a:cs typeface="B Nazanin" panose="00000400000000000000" pitchFamily="2" charset="-78"/>
              </a:rPr>
              <a:t>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varchar(10)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pPr algn="r" rtl="1"/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4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3 </a:t>
            </a:r>
            <a:r>
              <a:rPr lang="fa-IR" sz="1400" dirty="0">
                <a:cs typeface="B Nazanin" panose="00000400000000000000" pitchFamily="2" charset="-78"/>
              </a:rPr>
              <a:t>: معمولاً با ازای هر </a:t>
            </a:r>
            <a:r>
              <a:rPr lang="en-US" sz="1400" dirty="0">
                <a:cs typeface="B Nazanin" panose="00000400000000000000" pitchFamily="2" charset="-78"/>
              </a:rPr>
              <a:t>update</a:t>
            </a:r>
            <a:r>
              <a:rPr lang="fa-IR" sz="1400" dirty="0">
                <a:cs typeface="B Nazanin" panose="00000400000000000000" pitchFamily="2" charset="-78"/>
              </a:rPr>
              <a:t> پیامی نمایش داده می‌شود. برای جبوگیری از نمایش این پیام در ابتدای </a:t>
            </a:r>
            <a:r>
              <a:rPr lang="en-US" sz="1400" dirty="0">
                <a:cs typeface="B Nazanin" panose="00000400000000000000" pitchFamily="2" charset="-78"/>
              </a:rPr>
              <a:t>script</a:t>
            </a:r>
            <a:r>
              <a:rPr lang="fa-IR" sz="1400" dirty="0">
                <a:cs typeface="B Nazanin" panose="00000400000000000000" pitchFamily="2" charset="-78"/>
              </a:rPr>
              <a:t> از دستور </a:t>
            </a:r>
            <a:r>
              <a:rPr lang="en-US" sz="1400" dirty="0">
                <a:cs typeface="B Nazanin" panose="00000400000000000000" pitchFamily="2" charset="-78"/>
              </a:rPr>
              <a:t>set nocount on</a:t>
            </a:r>
            <a:r>
              <a:rPr lang="fa-IR" sz="1400" dirty="0">
                <a:cs typeface="B Nazanin" panose="00000400000000000000" pitchFamily="2" charset="-78"/>
              </a:rPr>
              <a:t> استفاده می‌کنیم .</a:t>
            </a:r>
          </a:p>
        </p:txBody>
      </p:sp>
    </p:spTree>
    <p:extLst>
      <p:ext uri="{BB962C8B-B14F-4D97-AF65-F5344CB8AC3E}">
        <p14:creationId xmlns:p14="http://schemas.microsoft.com/office/powerpoint/2010/main" val="61866901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اسکریپت نویسی – حلقه تکرار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692026"/>
            <a:ext cx="1103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برای تکرار قسمتی از </a:t>
            </a:r>
            <a:r>
              <a:rPr lang="en-US" sz="1600" dirty="0">
                <a:cs typeface="B Nazanin" panose="00000400000000000000" pitchFamily="2" charset="-78"/>
              </a:rPr>
              <a:t>script</a:t>
            </a:r>
            <a:r>
              <a:rPr lang="fa-IR" sz="1600" dirty="0">
                <a:cs typeface="B Nazanin" panose="00000400000000000000" pitchFamily="2" charset="-78"/>
              </a:rPr>
              <a:t> بع تعداد دفعات مشخص و یا حتی نامشخص از دستور </a:t>
            </a:r>
            <a:r>
              <a:rPr lang="en-US" sz="1600" dirty="0">
                <a:cs typeface="B Nazanin" panose="00000400000000000000" pitchFamily="2" charset="-78"/>
              </a:rPr>
              <a:t>while</a:t>
            </a:r>
            <a:r>
              <a:rPr lang="fa-IR" sz="1600" dirty="0">
                <a:cs typeface="B Nazanin" panose="00000400000000000000" pitchFamily="2" charset="-78"/>
              </a:rPr>
              <a:t> به صورت زیر استفاده می‌کنیم :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B9F55ACE-59A5-4DED-9174-896FFFE44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188307"/>
              </p:ext>
            </p:extLst>
          </p:nvPr>
        </p:nvGraphicFramePr>
        <p:xfrm>
          <a:off x="3977370" y="1092949"/>
          <a:ext cx="4237260" cy="944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18630">
                  <a:extLst>
                    <a:ext uri="{9D8B030D-6E8A-4147-A177-3AD203B41FA5}">
                      <a16:colId xmlns:a16="http://schemas.microsoft.com/office/drawing/2014/main" val="152390757"/>
                    </a:ext>
                  </a:extLst>
                </a:gridCol>
                <a:gridCol w="2118630">
                  <a:extLst>
                    <a:ext uri="{9D8B030D-6E8A-4147-A177-3AD203B41FA5}">
                      <a16:colId xmlns:a16="http://schemas.microsoft.com/office/drawing/2014/main" val="221490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cs typeface="B Nazanin" panose="00000400000000000000" pitchFamily="2" charset="-78"/>
                        </a:rPr>
                        <a:t>WHILE </a:t>
                      </a:r>
                      <a:r>
                        <a:rPr lang="en-US" sz="1400" b="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condition</a:t>
                      </a:r>
                      <a:r>
                        <a:rPr lang="en-US" sz="1400" b="0" dirty="0">
                          <a:cs typeface="B Nazanin" panose="00000400000000000000" pitchFamily="2" charset="-78"/>
                        </a:rPr>
                        <a:t>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command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cs typeface="B Nazanin" panose="00000400000000000000" pitchFamily="2" charset="-78"/>
                        </a:rPr>
                        <a:t>WHILE </a:t>
                      </a:r>
                      <a:r>
                        <a:rPr lang="en-US" sz="1400" b="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condition</a:t>
                      </a:r>
                      <a:r>
                        <a:rPr lang="en-US" sz="1400" b="0" dirty="0">
                          <a:cs typeface="B Nazanin" panose="00000400000000000000" pitchFamily="2" charset="-78"/>
                        </a:rPr>
                        <a:t> </a:t>
                      </a:r>
                      <a:endParaRPr lang="fa-IR" sz="1400" b="0" dirty="0">
                        <a:cs typeface="B Nazanin" panose="00000400000000000000" pitchFamily="2" charset="-78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cs typeface="B Nazanin" panose="00000400000000000000" pitchFamily="2" charset="-78"/>
                        </a:rPr>
                        <a:t>BEGIN</a:t>
                      </a:r>
                    </a:p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rgbClr val="0070C0"/>
                          </a:solidFill>
                          <a:cs typeface="B Nazanin" panose="00000400000000000000" pitchFamily="2" charset="-78"/>
                        </a:rPr>
                        <a:t>…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cs typeface="B Nazanin" panose="00000400000000000000" pitchFamily="2" charset="-78"/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4467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611D720-990F-4748-BC1D-15D7BE8CE88B}"/>
              </a:ext>
            </a:extLst>
          </p:cNvPr>
          <p:cNvSpPr txBox="1"/>
          <p:nvPr/>
        </p:nvSpPr>
        <p:spPr>
          <a:xfrm>
            <a:off x="596348" y="2075500"/>
            <a:ext cx="1103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جدولی به نام </a:t>
            </a:r>
            <a:r>
              <a:rPr lang="en-US" sz="1600" dirty="0">
                <a:cs typeface="B Nazanin" panose="00000400000000000000" pitchFamily="2" charset="-78"/>
              </a:rPr>
              <a:t>users</a:t>
            </a:r>
            <a:r>
              <a:rPr lang="fa-IR" sz="1600" dirty="0">
                <a:cs typeface="B Nazanin" panose="00000400000000000000" pitchFamily="2" charset="-78"/>
              </a:rPr>
              <a:t> بسازید که دو فیلد </a:t>
            </a:r>
            <a:r>
              <a:rPr lang="en-US" sz="1600" dirty="0">
                <a:cs typeface="B Nazanin" panose="00000400000000000000" pitchFamily="2" charset="-78"/>
              </a:rPr>
              <a:t>ID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Password</a:t>
            </a:r>
            <a:r>
              <a:rPr lang="fa-IR" sz="1600" dirty="0">
                <a:cs typeface="B Nazanin" panose="00000400000000000000" pitchFamily="2" charset="-78"/>
              </a:rPr>
              <a:t> داشته باشد. سپس نام کاربری و کلمه عبور 10 کاربر را به طور اتوماتیک تولید کرده و در جدول درج نمایید.</a:t>
            </a:r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44790FE3-2496-4144-B86F-B86E36BBD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915743"/>
              </p:ext>
            </p:extLst>
          </p:nvPr>
        </p:nvGraphicFramePr>
        <p:xfrm>
          <a:off x="9516532" y="2713577"/>
          <a:ext cx="1791498" cy="1529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6278">
                  <a:extLst>
                    <a:ext uri="{9D8B030D-6E8A-4147-A177-3AD203B41FA5}">
                      <a16:colId xmlns:a16="http://schemas.microsoft.com/office/drawing/2014/main" val="152390757"/>
                    </a:ext>
                  </a:extLst>
                </a:gridCol>
                <a:gridCol w="1025220">
                  <a:extLst>
                    <a:ext uri="{9D8B030D-6E8A-4147-A177-3AD203B41FA5}">
                      <a16:colId xmlns:a16="http://schemas.microsoft.com/office/drawing/2014/main" val="221490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cs typeface="B Nazanin" panose="00000400000000000000" pitchFamily="2" charset="-78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cs typeface="B Nazanin" panose="00000400000000000000" pitchFamily="2" charset="-78"/>
                        </a:rPr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86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cs typeface="B Nazanin" panose="00000400000000000000" pitchFamily="2" charset="-78"/>
                        </a:rPr>
                        <a:t>user1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cs typeface="B Nazanin" panose="00000400000000000000" pitchFamily="2" charset="-78"/>
                        </a:rPr>
                        <a:t>user2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cs typeface="B Nazanin" panose="00000400000000000000" pitchFamily="2" charset="-78"/>
                        </a:rPr>
                        <a:t>user3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cs typeface="B Nazanin" panose="00000400000000000000" pitchFamily="2" charset="-78"/>
                        </a:rPr>
                        <a:t>…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cs typeface="B Nazanin" panose="00000400000000000000" pitchFamily="2" charset="-78"/>
                        </a:rPr>
                        <a:t>user10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cs typeface="B Nazanin" panose="00000400000000000000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400" b="0" dirty="0">
                          <a:cs typeface="B Nazanin" panose="00000400000000000000" pitchFamily="2" charset="-78"/>
                        </a:rPr>
                        <a:t>2</a:t>
                      </a:r>
                    </a:p>
                    <a:p>
                      <a:pPr algn="ctr"/>
                      <a:r>
                        <a:rPr lang="en-US" sz="1400" b="0" dirty="0">
                          <a:cs typeface="B Nazanin" panose="00000400000000000000" pitchFamily="2" charset="-78"/>
                        </a:rPr>
                        <a:t>3</a:t>
                      </a:r>
                    </a:p>
                    <a:p>
                      <a:pPr algn="ctr"/>
                      <a:r>
                        <a:rPr lang="en-US" sz="1400" b="0" dirty="0">
                          <a:cs typeface="B Nazanin" panose="00000400000000000000" pitchFamily="2" charset="-78"/>
                        </a:rPr>
                        <a:t>…</a:t>
                      </a:r>
                    </a:p>
                    <a:p>
                      <a:pPr algn="ctr"/>
                      <a:r>
                        <a:rPr lang="en-US" sz="1400" b="0" dirty="0">
                          <a:cs typeface="B Nazanin" panose="00000400000000000000" pitchFamily="2" charset="-78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4467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DB1D8E8-A00B-484E-958E-813CD59757B1}"/>
              </a:ext>
            </a:extLst>
          </p:cNvPr>
          <p:cNvSpPr txBox="1"/>
          <p:nvPr/>
        </p:nvSpPr>
        <p:spPr>
          <a:xfrm>
            <a:off x="596347" y="2489397"/>
            <a:ext cx="454009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cs typeface="B Nazanin" panose="00000400000000000000" pitchFamily="2" charset="-78"/>
              </a:rPr>
              <a:t>SET nocount on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CREATE TABLE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Users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(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ID</a:t>
            </a:r>
            <a:r>
              <a:rPr lang="en-US" sz="1400" dirty="0">
                <a:cs typeface="B Nazanin" panose="00000400000000000000" pitchFamily="2" charset="-78"/>
              </a:rPr>
              <a:t> varchar(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400" dirty="0">
                <a:cs typeface="B Nazanin" panose="00000400000000000000" pitchFamily="2" charset="-78"/>
              </a:rPr>
              <a:t>) not null ,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Password</a:t>
            </a:r>
            <a:r>
              <a:rPr lang="en-US" sz="1400" dirty="0">
                <a:cs typeface="B Nazanin" panose="00000400000000000000" pitchFamily="2" charset="-78"/>
              </a:rPr>
              <a:t> varchar(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400" dirty="0">
                <a:cs typeface="B Nazanin" panose="00000400000000000000" pitchFamily="2" charset="-78"/>
              </a:rPr>
              <a:t>) Not Null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DECLARE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@i int </a:t>
            </a:r>
            <a:r>
              <a:rPr lang="en-US" sz="1400" dirty="0">
                <a:cs typeface="B Nazanin" panose="00000400000000000000" pitchFamily="2" charset="-78"/>
              </a:rPr>
              <a:t>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WHILE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@i</a:t>
            </a:r>
            <a:r>
              <a:rPr lang="en-US" sz="1400" dirty="0">
                <a:cs typeface="B Nazanin" panose="00000400000000000000" pitchFamily="2" charset="-78"/>
              </a:rPr>
              <a:t> &lt;=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INSERT INTO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Users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VALUES 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‘user’ </a:t>
            </a:r>
            <a:r>
              <a:rPr lang="en-US" sz="1400" dirty="0">
                <a:cs typeface="B Nazanin" panose="00000400000000000000" pitchFamily="2" charset="-78"/>
              </a:rPr>
              <a:t>+ CAST 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@i</a:t>
            </a:r>
            <a:r>
              <a:rPr lang="en-US" sz="1400" dirty="0">
                <a:cs typeface="B Nazanin" panose="00000400000000000000" pitchFamily="2" charset="-78"/>
              </a:rPr>
              <a:t> as varchar(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400" dirty="0">
                <a:cs typeface="B Nazanin" panose="00000400000000000000" pitchFamily="2" charset="-78"/>
              </a:rPr>
              <a:t>) ) 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@i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@i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@i</a:t>
            </a:r>
            <a:r>
              <a:rPr lang="en-US" sz="1400" dirty="0">
                <a:cs typeface="B Nazanin" panose="00000400000000000000" pitchFamily="2" charset="-78"/>
              </a:rPr>
              <a:t> +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Users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820792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1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اسکریپت نویسی – دستور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Case</a:t>
            </a:r>
            <a:endParaRPr lang="fa-I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برای بررسی چندین حالت مختلف می‌توان از </a:t>
            </a:r>
            <a:r>
              <a:rPr lang="en-US" sz="1600" dirty="0">
                <a:cs typeface="B Nazanin" panose="00000400000000000000" pitchFamily="2" charset="-78"/>
              </a:rPr>
              <a:t>case</a:t>
            </a:r>
            <a:r>
              <a:rPr lang="fa-IR" sz="1600" dirty="0">
                <a:cs typeface="B Nazanin" panose="00000400000000000000" pitchFamily="2" charset="-78"/>
              </a:rPr>
              <a:t> استفاده کرد که </a:t>
            </a:r>
            <a:r>
              <a:rPr lang="en-US" sz="1600" dirty="0">
                <a:cs typeface="B Nazanin" panose="00000400000000000000" pitchFamily="2" charset="-78"/>
              </a:rPr>
              <a:t>case</a:t>
            </a:r>
            <a:r>
              <a:rPr lang="fa-IR" sz="1600" dirty="0">
                <a:cs typeface="B Nazanin" panose="00000400000000000000" pitchFamily="2" charset="-78"/>
              </a:rPr>
              <a:t> یک دستور نیست، بلکه یک عبارت است و به تنهایی معنی ندارد. ساختار </a:t>
            </a:r>
            <a:r>
              <a:rPr lang="en-US" sz="1600" dirty="0">
                <a:cs typeface="B Nazanin" panose="00000400000000000000" pitchFamily="2" charset="-78"/>
              </a:rPr>
              <a:t>case</a:t>
            </a:r>
            <a:r>
              <a:rPr lang="fa-IR" sz="1600" dirty="0">
                <a:cs typeface="B Nazanin" panose="00000400000000000000" pitchFamily="2" charset="-78"/>
              </a:rPr>
              <a:t> دو حالت دارد : </a:t>
            </a:r>
          </a:p>
          <a:p>
            <a:pPr algn="r" rtl="1"/>
            <a:endParaRPr lang="en-US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حالت اول : 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CASE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expression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WHEN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computational_expression11 </a:t>
            </a:r>
            <a:r>
              <a:rPr lang="en-US" sz="1600" dirty="0">
                <a:cs typeface="B Nazanin" panose="00000400000000000000" pitchFamily="2" charset="-78"/>
              </a:rPr>
              <a:t>THEN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computational_expression12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WHEN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computational_expression11 </a:t>
            </a:r>
            <a:r>
              <a:rPr lang="en-US" sz="1600" dirty="0">
                <a:cs typeface="B Nazanin" panose="00000400000000000000" pitchFamily="2" charset="-78"/>
              </a:rPr>
              <a:t>THEN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computational_expression12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…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ELSE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computational_expression n</a:t>
            </a:r>
          </a:p>
          <a:p>
            <a:r>
              <a:rPr lang="en-US" sz="1600" dirty="0">
                <a:cs typeface="B Nazanin" panose="00000400000000000000" pitchFamily="2" charset="-78"/>
              </a:rPr>
              <a:t>END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حالت دوم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CASE</a:t>
            </a:r>
            <a:endParaRPr lang="en-US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WHEN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conditional_expression11 </a:t>
            </a:r>
            <a:r>
              <a:rPr lang="en-US" sz="1600" dirty="0">
                <a:cs typeface="B Nazanin" panose="00000400000000000000" pitchFamily="2" charset="-78"/>
              </a:rPr>
              <a:t>THEN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computational_expression12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WHEN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conditional_expression11 </a:t>
            </a:r>
            <a:r>
              <a:rPr lang="en-US" sz="1600" dirty="0">
                <a:cs typeface="B Nazanin" panose="00000400000000000000" pitchFamily="2" charset="-78"/>
              </a:rPr>
              <a:t>THEN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computational_expression12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…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ELSE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computational_expression n</a:t>
            </a:r>
          </a:p>
          <a:p>
            <a:r>
              <a:rPr lang="en-US" sz="1600" dirty="0">
                <a:cs typeface="B Nazanin" panose="00000400000000000000" pitchFamily="2" charset="-78"/>
              </a:rPr>
              <a:t>END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</a:t>
            </a:r>
            <a:r>
              <a:rPr lang="fa-IR" sz="1600" dirty="0">
                <a:cs typeface="B Nazanin" panose="00000400000000000000" pitchFamily="2" charset="-78"/>
              </a:rPr>
              <a:t>: روش دوم به دو دلیل بهتر است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1 – می‌توان از عبارات شرطی استفاده کرد.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2 – می‌توان روی فیلدهای مختلف شرط اِعمال کرد. </a:t>
            </a: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40AE36FC-8DCF-4954-8FB6-A5AD46520597}"/>
              </a:ext>
            </a:extLst>
          </p:cNvPr>
          <p:cNvSpPr/>
          <p:nvPr/>
        </p:nvSpPr>
        <p:spPr>
          <a:xfrm>
            <a:off x="5527059" y="5572383"/>
            <a:ext cx="1177636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مثال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7251523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اسکریپت نویسی – مثال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Case</a:t>
            </a:r>
            <a:endParaRPr lang="fa-I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مثال : اسکریپتی بنویسید که تعداد دانشجویان رشته فناوری اطلاعات را 10 درصد افزایش دهد و تعداد دانشجویان رشته سخت افزار را 5 درصد کاهش دهد. </a:t>
            </a:r>
          </a:p>
          <a:p>
            <a:pPr algn="r" rtl="1"/>
            <a:endParaRPr lang="en-US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حالت اول : 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UPDATE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SET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600" dirty="0">
                <a:cs typeface="B Nazanin" panose="00000400000000000000" pitchFamily="2" charset="-78"/>
              </a:rPr>
              <a:t> * CASE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mname</a:t>
            </a:r>
          </a:p>
          <a:p>
            <a:pPr lvl="5"/>
            <a:r>
              <a:rPr lang="en-US" sz="1600" dirty="0">
                <a:cs typeface="B Nazanin" panose="00000400000000000000" pitchFamily="2" charset="-78"/>
              </a:rPr>
              <a:t>WHEN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فناوری اطلاعات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 </a:t>
            </a:r>
            <a:r>
              <a:rPr lang="en-US" sz="1600" dirty="0">
                <a:cs typeface="B Nazanin" panose="00000400000000000000" pitchFamily="2" charset="-78"/>
              </a:rPr>
              <a:t>THEN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1.10</a:t>
            </a:r>
          </a:p>
          <a:p>
            <a:pPr lvl="5"/>
            <a:r>
              <a:rPr lang="en-US" sz="1600" dirty="0">
                <a:cs typeface="B Nazanin" panose="00000400000000000000" pitchFamily="2" charset="-78"/>
              </a:rPr>
              <a:t>WHEN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سخت افزار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 </a:t>
            </a:r>
            <a:r>
              <a:rPr lang="en-US" sz="1600" dirty="0">
                <a:cs typeface="B Nazanin" panose="00000400000000000000" pitchFamily="2" charset="-78"/>
              </a:rPr>
              <a:t>THEN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0.95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4"/>
            <a:r>
              <a:rPr lang="en-US" sz="1600" dirty="0">
                <a:cs typeface="B Nazanin" panose="00000400000000000000" pitchFamily="2" charset="-78"/>
              </a:rPr>
              <a:t>  END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حالت دوم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UPDATE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</a:p>
          <a:p>
            <a:r>
              <a:rPr lang="en-US" sz="1600" dirty="0">
                <a:cs typeface="B Nazanin" panose="00000400000000000000" pitchFamily="2" charset="-78"/>
              </a:rPr>
              <a:t>SET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600" dirty="0">
                <a:cs typeface="B Nazanin" panose="00000400000000000000" pitchFamily="2" charset="-78"/>
              </a:rPr>
              <a:t> * CASE</a:t>
            </a:r>
            <a:endParaRPr lang="en-US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5"/>
            <a:r>
              <a:rPr lang="en-US" sz="1600" dirty="0">
                <a:cs typeface="B Nazanin" panose="00000400000000000000" pitchFamily="2" charset="-78"/>
              </a:rPr>
              <a:t>WHEN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mname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فناوری اطلاعات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 </a:t>
            </a:r>
            <a:r>
              <a:rPr lang="en-US" sz="1600" dirty="0">
                <a:cs typeface="B Nazanin" panose="00000400000000000000" pitchFamily="2" charset="-78"/>
              </a:rPr>
              <a:t>THEN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1.10</a:t>
            </a:r>
          </a:p>
          <a:p>
            <a:pPr lvl="5"/>
            <a:r>
              <a:rPr lang="en-US" sz="1600" dirty="0">
                <a:cs typeface="B Nazanin" panose="00000400000000000000" pitchFamily="2" charset="-78"/>
              </a:rPr>
              <a:t>WHEN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mname </a:t>
            </a:r>
            <a:r>
              <a:rPr lang="en-US" sz="1600" dirty="0">
                <a:cs typeface="B Nazanin" panose="00000400000000000000" pitchFamily="2" charset="-78"/>
              </a:rPr>
              <a:t>=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سخت افزار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 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THEN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0.95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4"/>
            <a:r>
              <a:rPr lang="en-US" sz="1600" dirty="0">
                <a:cs typeface="B Nazanin" panose="00000400000000000000" pitchFamily="2" charset="-78"/>
              </a:rPr>
              <a:t>   END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</a:t>
            </a:r>
            <a:r>
              <a:rPr lang="fa-IR" sz="1600" dirty="0">
                <a:cs typeface="B Nazanin" panose="00000400000000000000" pitchFamily="2" charset="-78"/>
              </a:rPr>
              <a:t>: روش دوم به دو دلیل بهتر است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1 – می‌توان از عبارات شرطی استفاده کرد.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2 – می‌توان روی فیلدهای مختلف شرط اِعمال کرد. </a:t>
            </a:r>
          </a:p>
        </p:txBody>
      </p:sp>
    </p:spTree>
    <p:extLst>
      <p:ext uri="{BB962C8B-B14F-4D97-AF65-F5344CB8AC3E}">
        <p14:creationId xmlns:p14="http://schemas.microsoft.com/office/powerpoint/2010/main" val="366569035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مثال اسکریپت نویسی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اول : </a:t>
            </a:r>
            <a:r>
              <a:rPr lang="fa-IR" sz="1600" dirty="0">
                <a:cs typeface="B Nazanin" panose="00000400000000000000" pitchFamily="2" charset="-78"/>
              </a:rPr>
              <a:t>اسکریپتی بنویسید که با نمایش پیام مناسب مشخص کند دانشجوی رشته فناوری اطلاعات داریم یا خیر. </a:t>
            </a: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A9BC5DBC-858C-475E-B2A9-8DD4D7AE521E}"/>
              </a:ext>
            </a:extLst>
          </p:cNvPr>
          <p:cNvSpPr/>
          <p:nvPr/>
        </p:nvSpPr>
        <p:spPr>
          <a:xfrm>
            <a:off x="4996914" y="1560163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 اول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F7EBE0-F84A-420B-B344-92E1FCFE9896}"/>
              </a:ext>
            </a:extLst>
          </p:cNvPr>
          <p:cNvSpPr txBox="1"/>
          <p:nvPr/>
        </p:nvSpPr>
        <p:spPr>
          <a:xfrm>
            <a:off x="596348" y="2463454"/>
            <a:ext cx="11039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دوم : </a:t>
            </a:r>
            <a:r>
              <a:rPr lang="fa-IR" sz="1600" dirty="0">
                <a:cs typeface="B Nazanin" panose="00000400000000000000" pitchFamily="2" charset="-78"/>
              </a:rPr>
              <a:t>اسکریپتی بنویسید که قبل از ایجاد جدول </a:t>
            </a:r>
            <a:r>
              <a:rPr lang="en-US" sz="1600" dirty="0">
                <a:cs typeface="B Nazanin" panose="00000400000000000000" pitchFamily="2" charset="-78"/>
              </a:rPr>
              <a:t>users</a:t>
            </a:r>
            <a:r>
              <a:rPr lang="fa-IR" sz="1600" dirty="0">
                <a:cs typeface="B Nazanin" panose="00000400000000000000" pitchFamily="2" charset="-78"/>
              </a:rPr>
              <a:t> بررسی کند که آیا این جدول وجود دارد یا خیر و در صورتی که جدول از قبل موجود باشد پیغام دهد.</a:t>
            </a:r>
          </a:p>
        </p:txBody>
      </p:sp>
      <p:sp>
        <p:nvSpPr>
          <p:cNvPr id="14" name="Flowchart: Terminator 13">
            <a:hlinkClick r:id="rId11" action="ppaction://hlinksldjump"/>
            <a:extLst>
              <a:ext uri="{FF2B5EF4-FFF2-40B4-BE49-F238E27FC236}">
                <a16:creationId xmlns:a16="http://schemas.microsoft.com/office/drawing/2014/main" id="{E9DF33BB-EF92-4347-A98D-CC745B9EFDB7}"/>
              </a:ext>
            </a:extLst>
          </p:cNvPr>
          <p:cNvSpPr/>
          <p:nvPr/>
        </p:nvSpPr>
        <p:spPr>
          <a:xfrm>
            <a:off x="4996914" y="3228283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 دوم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1000085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0" grpId="0" animBg="1"/>
      <p:bldP spid="11" grpId="0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پاسخ مثال اول اسکریپت نویسی</a:t>
            </a: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اول : 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DECLARE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@i</a:t>
            </a:r>
            <a:r>
              <a:rPr lang="en-US" sz="1600" dirty="0">
                <a:cs typeface="B Nazanin" panose="00000400000000000000" pitchFamily="2" charset="-78"/>
              </a:rPr>
              <a:t> int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SET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@i</a:t>
            </a:r>
            <a:r>
              <a:rPr lang="en-US" sz="1600" dirty="0">
                <a:cs typeface="B Nazanin" panose="00000400000000000000" pitchFamily="2" charset="-78"/>
              </a:rPr>
              <a:t> = ( 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count(*) </a:t>
            </a:r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                   INNER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600" dirty="0">
                <a:cs typeface="B Nazanin" panose="00000400000000000000" pitchFamily="2" charset="-78"/>
              </a:rPr>
              <a:t> 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600" dirty="0">
                <a:cs typeface="B Nazanin" panose="00000400000000000000" pitchFamily="2" charset="-78"/>
              </a:rPr>
              <a:t> 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600" dirty="0">
                <a:cs typeface="B Nazanin" panose="00000400000000000000" pitchFamily="2" charset="-78"/>
              </a:rPr>
              <a:t> 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                   WHERE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mname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فناوری اطلاعات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                 )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If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@i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0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PRINT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‘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دانشجوی فناوری اطلاعات وجود ندارد.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ELSE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PRINT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‘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دانشجوی رشته فناوری اطلاعات وجود دارد.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endParaRPr lang="fa-IR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روش دوم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IF EXISTS ( 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count(*) </a:t>
            </a:r>
            <a:r>
              <a:rPr lang="en-US" sz="1600" dirty="0">
                <a:cs typeface="B Nazanin" panose="00000400000000000000" pitchFamily="2" charset="-78"/>
              </a:rPr>
              <a:t>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</a:p>
          <a:p>
            <a:r>
              <a:rPr lang="en-US" sz="1600" dirty="0">
                <a:cs typeface="B Nazanin" panose="00000400000000000000" pitchFamily="2" charset="-78"/>
              </a:rPr>
              <a:t>                   INNER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600" dirty="0">
                <a:cs typeface="B Nazanin" panose="00000400000000000000" pitchFamily="2" charset="-78"/>
              </a:rPr>
              <a:t> 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600" dirty="0">
                <a:cs typeface="B Nazanin" panose="00000400000000000000" pitchFamily="2" charset="-78"/>
              </a:rPr>
              <a:t> 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600" dirty="0">
                <a:cs typeface="B Nazanin" panose="00000400000000000000" pitchFamily="2" charset="-78"/>
              </a:rPr>
              <a:t> 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                   WHERE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mname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فناوری اطلاعات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</a:p>
          <a:p>
            <a:r>
              <a:rPr lang="en-US" sz="1600" dirty="0">
                <a:cs typeface="B Nazanin" panose="00000400000000000000" pitchFamily="2" charset="-78"/>
              </a:rPr>
              <a:t>                 )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PRINT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‘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دانشجوی فناوری اطلاعات وجود دارد.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</a:p>
          <a:p>
            <a:r>
              <a:rPr lang="en-US" sz="1600" dirty="0">
                <a:cs typeface="B Nazanin" panose="00000400000000000000" pitchFamily="2" charset="-78"/>
              </a:rPr>
              <a:t>ELSE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PRINT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‘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دانشجوی رشته فناوری اطلاعات وجود ندارد.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121191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پاسخ مثال دوم اسکریپت نویسی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cs typeface="B Nazanin" panose="00000400000000000000" pitchFamily="2" charset="-78"/>
              </a:rPr>
              <a:t>IF NOT EXISTS ( 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sys</a:t>
            </a:r>
            <a:r>
              <a:rPr lang="en-US" sz="1600" dirty="0">
                <a:cs typeface="B Nazanin" panose="00000400000000000000" pitchFamily="2" charset="-78"/>
              </a:rPr>
              <a:t> 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Object</a:t>
            </a:r>
            <a:r>
              <a:rPr lang="en-US" sz="1600" dirty="0">
                <a:cs typeface="B Nazanin" panose="00000400000000000000" pitchFamily="2" charset="-78"/>
              </a:rPr>
              <a:t> WHERE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object-id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OBJECT-ID</a:t>
            </a:r>
            <a:r>
              <a:rPr lang="en-US" sz="1600" dirty="0">
                <a:cs typeface="B Nazanin" panose="00000400000000000000" pitchFamily="2" charset="-78"/>
              </a:rPr>
              <a:t> (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’dbo.users’ </a:t>
            </a:r>
            <a:r>
              <a:rPr lang="en-US" sz="1600" dirty="0">
                <a:cs typeface="B Nazanin" panose="00000400000000000000" pitchFamily="2" charset="-78"/>
              </a:rPr>
              <a:t>) )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BEGIN</a:t>
            </a:r>
          </a:p>
          <a:p>
            <a:pPr lvl="2"/>
            <a:r>
              <a:rPr lang="en-US" sz="1600" dirty="0">
                <a:cs typeface="B Nazanin" panose="00000400000000000000" pitchFamily="2" charset="-78"/>
              </a:rPr>
              <a:t>CREATE TABLE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Users</a:t>
            </a:r>
          </a:p>
          <a:p>
            <a:pPr lvl="2"/>
            <a:r>
              <a:rPr lang="en-US" sz="1600" dirty="0">
                <a:cs typeface="B Nazanin" panose="00000400000000000000" pitchFamily="2" charset="-78"/>
              </a:rPr>
              <a:t>(</a:t>
            </a:r>
          </a:p>
          <a:p>
            <a:pPr lvl="3"/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ID</a:t>
            </a:r>
            <a:r>
              <a:rPr lang="en-US" sz="1600" dirty="0">
                <a:cs typeface="B Nazanin" panose="00000400000000000000" pitchFamily="2" charset="-78"/>
              </a:rPr>
              <a:t> varchar(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600" dirty="0">
                <a:cs typeface="B Nazanin" panose="00000400000000000000" pitchFamily="2" charset="-78"/>
              </a:rPr>
              <a:t>) not null ,</a:t>
            </a:r>
          </a:p>
          <a:p>
            <a:pPr lvl="3"/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Password</a:t>
            </a:r>
            <a:r>
              <a:rPr lang="en-US" sz="1600" dirty="0">
                <a:cs typeface="B Nazanin" panose="00000400000000000000" pitchFamily="2" charset="-78"/>
              </a:rPr>
              <a:t> varchar(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600" dirty="0">
                <a:cs typeface="B Nazanin" panose="00000400000000000000" pitchFamily="2" charset="-78"/>
              </a:rPr>
              <a:t>) Not Null</a:t>
            </a:r>
          </a:p>
          <a:p>
            <a:pPr lvl="2"/>
            <a:r>
              <a:rPr lang="en-US" sz="1600" dirty="0">
                <a:cs typeface="B Nazanin" panose="00000400000000000000" pitchFamily="2" charset="-78"/>
              </a:rPr>
              <a:t>)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END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ELSE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PRINT ’</a:t>
            </a:r>
            <a:r>
              <a:rPr lang="fa-IR" sz="1600" dirty="0">
                <a:cs typeface="B Nazanin" panose="00000400000000000000" pitchFamily="2" charset="-78"/>
              </a:rPr>
              <a:t> جدول مورد نظر وجود دارد. </a:t>
            </a:r>
            <a:r>
              <a:rPr lang="en-US" sz="1600" dirty="0">
                <a:cs typeface="B Nazanin" panose="00000400000000000000" pitchFamily="2" charset="-78"/>
              </a:rPr>
              <a:t>’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شرط فوق را می‌توان به صورت زیر نیز نوشت : </a:t>
            </a:r>
          </a:p>
          <a:p>
            <a:r>
              <a:rPr lang="en-US" sz="1600" dirty="0">
                <a:cs typeface="B Nazanin" panose="00000400000000000000" pitchFamily="2" charset="-78"/>
              </a:rPr>
              <a:t>IF NOT EXISTS object-id (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’dbo.users’</a:t>
            </a:r>
            <a:r>
              <a:rPr lang="en-US" sz="1600" dirty="0">
                <a:cs typeface="B Nazanin" panose="00000400000000000000" pitchFamily="2" charset="-78"/>
              </a:rPr>
              <a:t> )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9908068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رسیدگی به خطا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Error Handling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4235" y="650063"/>
            <a:ext cx="110390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ممکن است در زمان اجرا، دستورات با خطا مواجه شوند. این نوع خطا را </a:t>
            </a:r>
            <a:r>
              <a:rPr lang="en-US" sz="1600" dirty="0">
                <a:cs typeface="B Nazanin" panose="00000400000000000000" pitchFamily="2" charset="-78"/>
              </a:rPr>
              <a:t>runtime error</a:t>
            </a:r>
            <a:r>
              <a:rPr lang="fa-IR" sz="1600" dirty="0">
                <a:cs typeface="B Nazanin" panose="00000400000000000000" pitchFamily="2" charset="-78"/>
              </a:rPr>
              <a:t> می‌گویند. می‌توان تا حدی از وقوع چنین خطاهایی جلوگیری کرد و یا اینکه در صورت بروز خطا پیام مناسب ارائه کرد. برای این منظور از </a:t>
            </a:r>
            <a:r>
              <a:rPr lang="en-US" sz="1600" dirty="0">
                <a:cs typeface="B Nazanin" panose="00000400000000000000" pitchFamily="2" charset="-78"/>
              </a:rPr>
              <a:t>Try catch</a:t>
            </a:r>
            <a:r>
              <a:rPr lang="fa-IR" sz="1600" dirty="0">
                <a:cs typeface="B Nazanin" panose="00000400000000000000" pitchFamily="2" charset="-78"/>
              </a:rPr>
              <a:t> استفاده می‌کنیم. </a:t>
            </a:r>
            <a:endParaRPr lang="en-US" sz="1600" dirty="0">
              <a:cs typeface="B Nazanin" panose="00000400000000000000" pitchFamily="2" charset="-78"/>
            </a:endParaRP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دستوراتی که احتمال بروز خطا در آنها وجود دارد در قسمت </a:t>
            </a:r>
            <a:r>
              <a:rPr lang="en-US" sz="1600" dirty="0">
                <a:cs typeface="B Nazanin" panose="00000400000000000000" pitchFamily="2" charset="-78"/>
              </a:rPr>
              <a:t>try</a:t>
            </a:r>
            <a:r>
              <a:rPr lang="fa-IR" sz="1600" dirty="0">
                <a:cs typeface="B Nazanin" panose="00000400000000000000" pitchFamily="2" charset="-78"/>
              </a:rPr>
              <a:t> و دستوراتی که قرار است در صورت بروز خطا اجرا شوند را در قسمت </a:t>
            </a:r>
            <a:r>
              <a:rPr lang="en-US" sz="1600" dirty="0">
                <a:cs typeface="B Nazanin" panose="00000400000000000000" pitchFamily="2" charset="-78"/>
              </a:rPr>
              <a:t>catch</a:t>
            </a:r>
            <a:r>
              <a:rPr lang="fa-IR" sz="1600" dirty="0">
                <a:cs typeface="B Nazanin" panose="00000400000000000000" pitchFamily="2" charset="-78"/>
              </a:rPr>
              <a:t> می‌نویسیم.</a:t>
            </a:r>
            <a:endParaRPr lang="en-US" sz="1600" dirty="0">
              <a:cs typeface="B Nazanin" panose="00000400000000000000" pitchFamily="2" charset="-78"/>
            </a:endParaRP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عملیات داخل </a:t>
            </a:r>
            <a:r>
              <a:rPr lang="en-US" sz="1600" dirty="0">
                <a:cs typeface="B Nazanin" panose="00000400000000000000" pitchFamily="2" charset="-78"/>
              </a:rPr>
              <a:t>try</a:t>
            </a:r>
            <a:r>
              <a:rPr lang="fa-IR" sz="1600" dirty="0">
                <a:cs typeface="B Nazanin" panose="00000400000000000000" pitchFamily="2" charset="-78"/>
              </a:rPr>
              <a:t> تا قبل از بروز خطا اجرا می‌شوند. به محض بروز خطا کنترل به ابتدای بلوک </a:t>
            </a:r>
            <a:r>
              <a:rPr lang="en-US" sz="1600" dirty="0">
                <a:cs typeface="B Nazanin" panose="00000400000000000000" pitchFamily="2" charset="-78"/>
              </a:rPr>
              <a:t>catch</a:t>
            </a:r>
            <a:r>
              <a:rPr lang="fa-IR" sz="1600" dirty="0">
                <a:cs typeface="B Nazanin" panose="00000400000000000000" pitchFamily="2" charset="-78"/>
              </a:rPr>
              <a:t> منتقل می‌شود و عملیات داخل آن اجرا می‌گردد.</a:t>
            </a: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در قسمت </a:t>
            </a:r>
            <a:r>
              <a:rPr lang="en-US" sz="1600" dirty="0">
                <a:cs typeface="B Nazanin" panose="00000400000000000000" pitchFamily="2" charset="-78"/>
              </a:rPr>
              <a:t>catch</a:t>
            </a:r>
            <a:r>
              <a:rPr lang="fa-IR" sz="1600" dirty="0">
                <a:cs typeface="B Nazanin" panose="00000400000000000000" pitchFamily="2" charset="-78"/>
              </a:rPr>
              <a:t> یا باید خطا را برطرف کنیم و یا اینکه پیام مناسب به کاربر ارائه دهیم. در </a:t>
            </a:r>
            <a:r>
              <a:rPr lang="en-US" sz="1600" dirty="0">
                <a:cs typeface="B Nazanin" panose="00000400000000000000" pitchFamily="2" charset="-78"/>
              </a:rPr>
              <a:t>sql</a:t>
            </a:r>
            <a:r>
              <a:rPr lang="fa-IR" sz="1600" dirty="0">
                <a:cs typeface="B Nazanin" panose="00000400000000000000" pitchFamily="2" charset="-78"/>
              </a:rPr>
              <a:t> توابعی در مورد خطاها وجود دارد :</a:t>
            </a:r>
          </a:p>
          <a:p>
            <a:pPr algn="just"/>
            <a:r>
              <a:rPr lang="en-US" sz="1400" b="1" dirty="0">
                <a:cs typeface="B Nazanin" panose="00000400000000000000" pitchFamily="2" charset="-78"/>
              </a:rPr>
              <a:t>Error_Number()     ==&gt; </a:t>
            </a:r>
            <a:r>
              <a:rPr lang="fa-IR" sz="1400" b="1" dirty="0">
                <a:cs typeface="B Nazanin" panose="00000400000000000000" pitchFamily="2" charset="-78"/>
              </a:rPr>
              <a:t>کد خطای رخ داده شده را مشخص می‌کند.</a:t>
            </a:r>
            <a:endParaRPr lang="en-US" sz="1400" b="1" dirty="0">
              <a:cs typeface="B Nazanin" panose="00000400000000000000" pitchFamily="2" charset="-78"/>
            </a:endParaRPr>
          </a:p>
          <a:p>
            <a:pPr algn="just"/>
            <a:r>
              <a:rPr lang="en-US" sz="1400" b="1" dirty="0">
                <a:cs typeface="B Nazanin" panose="00000400000000000000" pitchFamily="2" charset="-78"/>
              </a:rPr>
              <a:t>Error_Message()    ==&gt; </a:t>
            </a:r>
            <a:r>
              <a:rPr lang="fa-IR" sz="1400" b="1" dirty="0">
                <a:cs typeface="B Nazanin" panose="00000400000000000000" pitchFamily="2" charset="-78"/>
              </a:rPr>
              <a:t>در ازای خطای رخ داده شده پیامی ارائه می‌کند.</a:t>
            </a:r>
            <a:endParaRPr lang="en-US" sz="1400" b="1" dirty="0">
              <a:cs typeface="B Nazanin" panose="00000400000000000000" pitchFamily="2" charset="-78"/>
            </a:endParaRPr>
          </a:p>
          <a:p>
            <a:pPr algn="just"/>
            <a:r>
              <a:rPr lang="en-US" sz="1400" b="1" dirty="0">
                <a:cs typeface="B Nazanin" panose="00000400000000000000" pitchFamily="2" charset="-78"/>
              </a:rPr>
              <a:t>Error_Line()            ==&gt; </a:t>
            </a:r>
            <a:r>
              <a:rPr lang="fa-IR" sz="1400" b="1" dirty="0">
                <a:cs typeface="B Nazanin" panose="00000400000000000000" pitchFamily="2" charset="-78"/>
              </a:rPr>
              <a:t>شماره خطی که خطا در آن رخ داده را مشخص می‌کند.</a:t>
            </a:r>
            <a:endParaRPr lang="en-US" sz="1400" b="1" dirty="0">
              <a:cs typeface="B Nazanin" panose="00000400000000000000" pitchFamily="2" charset="-78"/>
            </a:endParaRPr>
          </a:p>
          <a:p>
            <a:pPr algn="just"/>
            <a:r>
              <a:rPr lang="en-US" sz="1400" b="1" dirty="0">
                <a:cs typeface="B Nazanin" panose="00000400000000000000" pitchFamily="2" charset="-78"/>
              </a:rPr>
              <a:t>Error_Procedure() </a:t>
            </a:r>
            <a:r>
              <a:rPr lang="en-US" sz="1400" b="1" dirty="0">
                <a:cs typeface="B Nazanin" panose="00000400000000000000" pitchFamily="2" charset="-78"/>
                <a:sym typeface="Wingdings" panose="05000000000000000000" pitchFamily="2" charset="2"/>
              </a:rPr>
              <a:t>==&gt; </a:t>
            </a:r>
            <a:r>
              <a:rPr lang="fa-IR" sz="1400" b="1" dirty="0">
                <a:cs typeface="B Nazanin" panose="00000400000000000000" pitchFamily="2" charset="-78"/>
                <a:sym typeface="Wingdings" panose="05000000000000000000" pitchFamily="2" charset="2"/>
              </a:rPr>
              <a:t>روالی که خطا در آن رخ داده را مشخص می‌کند.</a:t>
            </a:r>
            <a:endParaRPr lang="fa-IR" sz="1400" b="1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می‌خواهیم  هنگام ایجاد جدول </a:t>
            </a:r>
            <a:r>
              <a:rPr lang="en-US" sz="1600" dirty="0">
                <a:cs typeface="B Nazanin" panose="00000400000000000000" pitchFamily="2" charset="-78"/>
              </a:rPr>
              <a:t>users</a:t>
            </a:r>
            <a:r>
              <a:rPr lang="fa-IR" sz="1600" dirty="0">
                <a:cs typeface="B Nazanin" panose="00000400000000000000" pitchFamily="2" charset="-78"/>
              </a:rPr>
              <a:t> در صورتی که جدول موجود باشد پیام مناسبی ارائه شود : </a:t>
            </a:r>
          </a:p>
          <a:p>
            <a:pPr algn="just"/>
            <a:r>
              <a:rPr lang="en-US" sz="1400" dirty="0">
                <a:cs typeface="B Nazanin" panose="00000400000000000000" pitchFamily="2" charset="-78"/>
              </a:rPr>
              <a:t>BEGIN TRY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CREATE TABLE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Users</a:t>
            </a:r>
          </a:p>
          <a:p>
            <a:r>
              <a:rPr lang="en-US" sz="1400" dirty="0">
                <a:cs typeface="B Nazanin" panose="00000400000000000000" pitchFamily="2" charset="-78"/>
              </a:rPr>
              <a:t>(         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ID</a:t>
            </a:r>
            <a:r>
              <a:rPr lang="en-US" sz="1400" dirty="0">
                <a:cs typeface="B Nazanin" panose="00000400000000000000" pitchFamily="2" charset="-78"/>
              </a:rPr>
              <a:t> varchar(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400" dirty="0">
                <a:cs typeface="B Nazanin" panose="00000400000000000000" pitchFamily="2" charset="-78"/>
              </a:rPr>
              <a:t>) not null ,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Password</a:t>
            </a:r>
            <a:r>
              <a:rPr lang="en-US" sz="1400" dirty="0">
                <a:cs typeface="B Nazanin" panose="00000400000000000000" pitchFamily="2" charset="-78"/>
              </a:rPr>
              <a:t> varchar(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400" dirty="0">
                <a:cs typeface="B Nazanin" panose="00000400000000000000" pitchFamily="2" charset="-78"/>
              </a:rPr>
              <a:t>) Not Null</a:t>
            </a:r>
          </a:p>
          <a:p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END TRY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BEGIN CATCH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IF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Error_Number() </a:t>
            </a:r>
            <a:r>
              <a:rPr lang="en-US" sz="1400" dirty="0">
                <a:cs typeface="B Nazanin" panose="00000400000000000000" pitchFamily="2" charset="-78"/>
              </a:rPr>
              <a:t>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2714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PRINT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‘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جدول مورد نظر وجود دارد.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END CATCH</a:t>
            </a:r>
            <a:endParaRPr lang="fa-IR" sz="1400" b="1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algn="just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1 </a:t>
            </a:r>
            <a:r>
              <a:rPr lang="fa-IR" sz="1600" dirty="0">
                <a:cs typeface="B Nazanin" panose="00000400000000000000" pitchFamily="2" charset="-78"/>
              </a:rPr>
              <a:t>: اگر بخواهیم نتیجه به جای قسمت </a:t>
            </a:r>
            <a:r>
              <a:rPr lang="en-US" sz="1600" dirty="0">
                <a:cs typeface="B Nazanin" panose="00000400000000000000" pitchFamily="2" charset="-78"/>
              </a:rPr>
              <a:t>message</a:t>
            </a:r>
            <a:r>
              <a:rPr lang="fa-IR" sz="1600" dirty="0">
                <a:cs typeface="B Nazanin" panose="00000400000000000000" pitchFamily="2" charset="-78"/>
              </a:rPr>
              <a:t> در قسمت </a:t>
            </a:r>
            <a:r>
              <a:rPr lang="en-US" sz="1600" dirty="0">
                <a:cs typeface="B Nazanin" panose="00000400000000000000" pitchFamily="2" charset="-78"/>
              </a:rPr>
              <a:t>results</a:t>
            </a:r>
            <a:r>
              <a:rPr lang="fa-IR" sz="1600" dirty="0">
                <a:cs typeface="B Nazanin" panose="00000400000000000000" pitchFamily="2" charset="-78"/>
              </a:rPr>
              <a:t> نشان داده شود، به جای </a:t>
            </a:r>
            <a:r>
              <a:rPr lang="en-US" sz="1600" dirty="0">
                <a:cs typeface="B Nazanin" panose="00000400000000000000" pitchFamily="2" charset="-78"/>
              </a:rPr>
              <a:t>print</a:t>
            </a:r>
            <a:r>
              <a:rPr lang="fa-IR" sz="1600" dirty="0">
                <a:cs typeface="B Nazanin" panose="00000400000000000000" pitchFamily="2" charset="-78"/>
              </a:rPr>
              <a:t> از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استفاده می‌کنیم</a:t>
            </a:r>
            <a:r>
              <a:rPr lang="en-US" sz="1600" dirty="0">
                <a:cs typeface="B Nazanin" panose="00000400000000000000" pitchFamily="2" charset="-78"/>
              </a:rPr>
              <a:t>.</a:t>
            </a:r>
          </a:p>
          <a:p>
            <a:pPr algn="just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2 </a:t>
            </a:r>
            <a:r>
              <a:rPr lang="fa-IR" sz="1600" dirty="0">
                <a:cs typeface="B Nazanin" panose="00000400000000000000" pitchFamily="2" charset="-78"/>
              </a:rPr>
              <a:t>: برای مشاهده لیست خطاهای موجود به جدول </a:t>
            </a:r>
            <a:r>
              <a:rPr lang="en-US" sz="1600" dirty="0">
                <a:cs typeface="B Nazanin" panose="00000400000000000000" pitchFamily="2" charset="-78"/>
              </a:rPr>
              <a:t>sys.messages</a:t>
            </a:r>
            <a:r>
              <a:rPr lang="fa-IR" sz="1600" dirty="0">
                <a:cs typeface="B Nazanin" panose="00000400000000000000" pitchFamily="2" charset="-78"/>
              </a:rPr>
              <a:t> مراجعه کنید :                                                        </a:t>
            </a:r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sys . messages</a:t>
            </a:r>
            <a:endParaRPr lang="fa-IR" sz="16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54237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تراکنش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Transaction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تراکنش مجموعه‌ای از دستورات است که یا همه اجرا می‌شوند و یا هیچیک اجرا نخواهند شد. این خاصیت را "همه یا هیچ" ( </a:t>
            </a:r>
            <a:r>
              <a:rPr lang="en-US" sz="1600" dirty="0">
                <a:cs typeface="B Nazanin" panose="00000400000000000000" pitchFamily="2" charset="-78"/>
              </a:rPr>
              <a:t>All or Nothing</a:t>
            </a:r>
            <a:r>
              <a:rPr lang="fa-IR" sz="1600" dirty="0">
                <a:cs typeface="B Nazanin" panose="00000400000000000000" pitchFamily="2" charset="-78"/>
              </a:rPr>
              <a:t> ) می‌گویند.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اگر تمام دستورات تراکنش به درستی اجرا شوند و تراکنش با موفقیت به اتمام برسد، می‌گوییم تراکنش </a:t>
            </a:r>
            <a:r>
              <a:rPr lang="en-US" sz="1600" dirty="0">
                <a:cs typeface="B Nazanin" panose="00000400000000000000" pitchFamily="2" charset="-78"/>
              </a:rPr>
              <a:t>commit</a:t>
            </a:r>
            <a:r>
              <a:rPr lang="fa-IR" sz="1600" dirty="0">
                <a:cs typeface="B Nazanin" panose="00000400000000000000" pitchFamily="2" charset="-78"/>
              </a:rPr>
              <a:t> شده است.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حال اگر به هر دلیلی قسمتی از تراکنش با مشکل مواجه شود، تراکنش ناموفق بوده ( </a:t>
            </a:r>
            <a:r>
              <a:rPr lang="en-US" sz="1600" dirty="0">
                <a:cs typeface="B Nazanin" panose="00000400000000000000" pitchFamily="2" charset="-78"/>
              </a:rPr>
              <a:t>Abort</a:t>
            </a:r>
            <a:r>
              <a:rPr lang="fa-IR" sz="1600" dirty="0">
                <a:cs typeface="B Nazanin" panose="00000400000000000000" pitchFamily="2" charset="-78"/>
              </a:rPr>
              <a:t> ) و باید شرایط سیستم به قبل از شروع تراکنش بازگردد ( </a:t>
            </a:r>
            <a:r>
              <a:rPr lang="en-US" sz="1600" dirty="0">
                <a:cs typeface="B Nazanin" panose="00000400000000000000" pitchFamily="2" charset="-78"/>
              </a:rPr>
              <a:t>Rollback</a:t>
            </a:r>
            <a:r>
              <a:rPr lang="fa-IR" sz="1600" dirty="0">
                <a:cs typeface="B Nazanin" panose="00000400000000000000" pitchFamily="2" charset="-78"/>
              </a:rPr>
              <a:t> ) .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انواع تراکنش : </a:t>
            </a: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1 – تراکنش ضمنی ( </a:t>
            </a:r>
            <a:r>
              <a:rPr lang="en-US" sz="1600" b="1" dirty="0">
                <a:cs typeface="B Nazanin" panose="00000400000000000000" pitchFamily="2" charset="-78"/>
              </a:rPr>
              <a:t>Implicit</a:t>
            </a:r>
            <a:r>
              <a:rPr lang="fa-IR" sz="1600" b="1" dirty="0">
                <a:cs typeface="B Nazanin" panose="00000400000000000000" pitchFamily="2" charset="-78"/>
              </a:rPr>
              <a:t> ) : </a:t>
            </a:r>
            <a:r>
              <a:rPr lang="fa-IR" sz="1600" dirty="0">
                <a:cs typeface="B Nazanin" panose="00000400000000000000" pitchFamily="2" charset="-78"/>
              </a:rPr>
              <a:t>هر دستور </a:t>
            </a:r>
            <a:r>
              <a:rPr lang="en-US" sz="1600" dirty="0">
                <a:cs typeface="B Nazanin" panose="00000400000000000000" pitchFamily="2" charset="-78"/>
              </a:rPr>
              <a:t>sql</a:t>
            </a:r>
            <a:r>
              <a:rPr lang="fa-IR" sz="1600" dirty="0">
                <a:cs typeface="B Nazanin" panose="00000400000000000000" pitchFamily="2" charset="-78"/>
              </a:rPr>
              <a:t> به طور اتوماتیک یک تراکنش است. مثال زیر را در نظر بگیرید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DELETE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</a:p>
          <a:p>
            <a:r>
              <a:rPr lang="en-US" sz="1400" dirty="0">
                <a:cs typeface="B Nazanin" panose="00000400000000000000" pitchFamily="2" charset="-78"/>
              </a:rPr>
              <a:t>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 &lt; 10</a:t>
            </a:r>
            <a:endParaRPr lang="fa-IR" sz="1400" dirty="0">
              <a:cs typeface="B Nazanin" panose="00000400000000000000" pitchFamily="2" charset="-78"/>
            </a:endParaRP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در این مثال می‌خواهیم تمام رشته‌های تحصیلی که کمتر از 10 دانشجو دارند حذف کنیم. با اجرای این دستور یا باید تمام رشته‌های دارای کمتر از 10 دانشجو حذف شوند و یا اگر مشکلی رخ دهد هیچیک حذف نخواهند شد. </a:t>
            </a:r>
          </a:p>
          <a:p>
            <a:pPr lvl="1" algn="r" rtl="1"/>
            <a:r>
              <a:rPr lang="fa-IR" sz="1600" b="1" dirty="0">
                <a:cs typeface="B Nazanin" panose="00000400000000000000" pitchFamily="2" charset="-78"/>
              </a:rPr>
              <a:t>2 – تراکنش صریح ( </a:t>
            </a:r>
            <a:r>
              <a:rPr lang="en-US" sz="1600" b="1" dirty="0">
                <a:cs typeface="B Nazanin" panose="00000400000000000000" pitchFamily="2" charset="-78"/>
              </a:rPr>
              <a:t>Explicit</a:t>
            </a:r>
            <a:r>
              <a:rPr lang="fa-IR" sz="1600" b="1" dirty="0">
                <a:cs typeface="B Nazanin" panose="00000400000000000000" pitchFamily="2" charset="-78"/>
              </a:rPr>
              <a:t> ) : </a:t>
            </a:r>
            <a:r>
              <a:rPr lang="fa-IR" sz="1600" dirty="0">
                <a:cs typeface="B Nazanin" panose="00000400000000000000" pitchFamily="2" charset="-78"/>
              </a:rPr>
              <a:t>در این حالت، بیش از یک دستور را می‌خواهیم در قالب تراکنش داشته باشیم. در ساده‌ترین حالت تراکنش به صورت زیر می‌باشد :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BEGIN TRAN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…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COMMIT TRAN </a:t>
            </a:r>
            <a:endParaRPr lang="fa-IR" sz="1400" dirty="0">
              <a:cs typeface="B Nazanin" panose="00000400000000000000" pitchFamily="2" charset="-78"/>
            </a:endParaRP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حالت کامل‌تر بدین صورت است که </a:t>
            </a:r>
            <a:r>
              <a:rPr lang="en-US" sz="1600" dirty="0">
                <a:cs typeface="B Nazanin" panose="00000400000000000000" pitchFamily="2" charset="-78"/>
              </a:rPr>
              <a:t>commit</a:t>
            </a:r>
            <a:r>
              <a:rPr lang="fa-IR" sz="1600" dirty="0">
                <a:cs typeface="B Nazanin" panose="00000400000000000000" pitchFamily="2" charset="-78"/>
              </a:rPr>
              <a:t> شدن را منوط به شرط یا شرایط خاصی قرار می‌دهیم :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BEGIN TRAN </a:t>
            </a:r>
            <a:endParaRPr lang="en-US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…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IF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Condition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</a:p>
          <a:p>
            <a:pPr lvl="2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Commit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ELSE</a:t>
            </a:r>
          </a:p>
          <a:p>
            <a:pPr lvl="2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Rollback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  <a:endParaRPr lang="fa-IR" sz="1600" dirty="0">
              <a:cs typeface="B Nazanin" panose="00000400000000000000" pitchFamily="2" charset="-78"/>
            </a:endParaRP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ACAE773C-DAAC-44F2-B9F7-46C23D5ACB3D}"/>
              </a:ext>
            </a:extLst>
          </p:cNvPr>
          <p:cNvSpPr/>
          <p:nvPr/>
        </p:nvSpPr>
        <p:spPr>
          <a:xfrm>
            <a:off x="6693917" y="5480255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مثال تراکنش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Flowchart: Terminator 10">
            <a:hlinkClick r:id="rId11" action="ppaction://hlinksldjump"/>
            <a:extLst>
              <a:ext uri="{FF2B5EF4-FFF2-40B4-BE49-F238E27FC236}">
                <a16:creationId xmlns:a16="http://schemas.microsoft.com/office/drawing/2014/main" id="{7FF1D459-C170-4147-A302-DF53CC0F0DC5}"/>
              </a:ext>
            </a:extLst>
          </p:cNvPr>
          <p:cNvSpPr/>
          <p:nvPr/>
        </p:nvSpPr>
        <p:spPr>
          <a:xfrm>
            <a:off x="3299912" y="5473949"/>
            <a:ext cx="2198172" cy="430475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تراکنش تو در تو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976960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28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اجزای اصلی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SQL Server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83" name="Rounded Rectangle 41">
            <a:extLst>
              <a:ext uri="{FF2B5EF4-FFF2-40B4-BE49-F238E27FC236}">
                <a16:creationId xmlns:a16="http://schemas.microsoft.com/office/drawing/2014/main" id="{1650C17B-89BB-4557-BA21-E309893491D3}"/>
              </a:ext>
            </a:extLst>
          </p:cNvPr>
          <p:cNvSpPr/>
          <p:nvPr/>
        </p:nvSpPr>
        <p:spPr>
          <a:xfrm>
            <a:off x="7488983" y="1939344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6" name="Rounded Rectangle 47">
            <a:extLst>
              <a:ext uri="{FF2B5EF4-FFF2-40B4-BE49-F238E27FC236}">
                <a16:creationId xmlns:a16="http://schemas.microsoft.com/office/drawing/2014/main" id="{68CEE730-24F4-42D8-A558-DFE2D1774E0E}"/>
              </a:ext>
            </a:extLst>
          </p:cNvPr>
          <p:cNvSpPr/>
          <p:nvPr/>
        </p:nvSpPr>
        <p:spPr>
          <a:xfrm>
            <a:off x="3662885" y="1258900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E9D1EA-B93D-466C-B3AF-76FF5B2BCFC9}"/>
              </a:ext>
            </a:extLst>
          </p:cNvPr>
          <p:cNvSpPr/>
          <p:nvPr/>
        </p:nvSpPr>
        <p:spPr>
          <a:xfrm>
            <a:off x="471260" y="921090"/>
            <a:ext cx="11237261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b="1" dirty="0">
                <a:cs typeface="B Nazanin" panose="00000400000000000000" pitchFamily="2" charset="-78"/>
              </a:rPr>
              <a:t>1 – سرویس ها ( </a:t>
            </a:r>
            <a:r>
              <a:rPr lang="en-US" b="1" dirty="0">
                <a:cs typeface="B Nazanin" panose="00000400000000000000" pitchFamily="2" charset="-78"/>
              </a:rPr>
              <a:t>Services</a:t>
            </a:r>
            <a:r>
              <a:rPr lang="fa-IR" b="1" dirty="0">
                <a:cs typeface="B Nazanin" panose="00000400000000000000" pitchFamily="2" charset="-78"/>
              </a:rPr>
              <a:t> ) :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سرویس ها برنامه هایی هستند که در پس زمینه اجرا می شوند و رابط کاربر ( </a:t>
            </a:r>
            <a:r>
              <a:rPr lang="en-US" sz="1600" dirty="0">
                <a:cs typeface="B Nazanin" panose="00000400000000000000" pitchFamily="2" charset="-78"/>
              </a:rPr>
              <a:t>User Interface</a:t>
            </a:r>
            <a:r>
              <a:rPr lang="fa-IR" sz="1600" dirty="0">
                <a:cs typeface="B Nazanin" panose="00000400000000000000" pitchFamily="2" charset="-78"/>
              </a:rPr>
              <a:t> ) ندارند.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وظیفه سرویس ها ارائه خدمات می باشد. 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در واقع سرویس ها عملیات اصلی پایگاه داده را انجام می دهند.</a:t>
            </a:r>
          </a:p>
          <a:p>
            <a:pPr lvl="1" algn="just" rtl="1"/>
            <a:r>
              <a:rPr lang="en-US" sz="1600" dirty="0">
                <a:cs typeface="B Nazanin" panose="00000400000000000000" pitchFamily="2" charset="-78"/>
              </a:rPr>
              <a:t>SQL Server </a:t>
            </a:r>
            <a:r>
              <a:rPr lang="fa-IR" sz="1600" dirty="0">
                <a:cs typeface="B Nazanin" panose="00000400000000000000" pitchFamily="2" charset="-78"/>
              </a:rPr>
              <a:t>دارای 10 سرویس می باشد که می توانید اسامی آنها را در مسیر زیر مشاهده کنید :</a:t>
            </a:r>
          </a:p>
          <a:p>
            <a:pPr algn="just"/>
            <a:r>
              <a:rPr lang="en-US" sz="1600" dirty="0">
                <a:cs typeface="B Titr" panose="00000700000000000000" pitchFamily="2" charset="-78"/>
              </a:rPr>
              <a:t>Control Panel   ---&gt; Administrative Tools ---&gt; Services</a:t>
            </a:r>
            <a:endParaRPr lang="fa-IR" sz="1600" dirty="0">
              <a:cs typeface="B Titr" panose="00000700000000000000" pitchFamily="2" charset="-78"/>
            </a:endParaRPr>
          </a:p>
          <a:p>
            <a:pPr algn="just" rtl="1"/>
            <a:r>
              <a:rPr lang="fa-IR" b="1" dirty="0">
                <a:cs typeface="B Nazanin" panose="00000400000000000000" pitchFamily="2" charset="-78"/>
              </a:rPr>
              <a:t>2 – ابزار ها ( </a:t>
            </a:r>
            <a:r>
              <a:rPr lang="en-US" b="1" dirty="0">
                <a:cs typeface="B Nazanin" panose="00000400000000000000" pitchFamily="2" charset="-78"/>
              </a:rPr>
              <a:t>Tools</a:t>
            </a:r>
            <a:r>
              <a:rPr lang="fa-IR" b="1" dirty="0">
                <a:cs typeface="B Nazanin" panose="00000400000000000000" pitchFamily="2" charset="-78"/>
              </a:rPr>
              <a:t> ) </a:t>
            </a:r>
            <a:r>
              <a:rPr lang="en-US" b="1" dirty="0">
                <a:cs typeface="B Nazanin" panose="00000400000000000000" pitchFamily="2" charset="-78"/>
              </a:rPr>
              <a:t> :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برنامه هایی هستند که قابل رویت هستند. 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تمام مواردی که در </a:t>
            </a:r>
            <a:r>
              <a:rPr lang="en-US" sz="1600" dirty="0">
                <a:cs typeface="B Nazanin" panose="00000400000000000000" pitchFamily="2" charset="-78"/>
              </a:rPr>
              <a:t>Start Menu</a:t>
            </a:r>
            <a:r>
              <a:rPr lang="fa-IR" sz="1600" dirty="0">
                <a:cs typeface="B Nazanin" panose="00000400000000000000" pitchFamily="2" charset="-78"/>
              </a:rPr>
              <a:t> در زیر مجموعه </a:t>
            </a:r>
            <a:r>
              <a:rPr lang="en-US" sz="1600" dirty="0">
                <a:cs typeface="B Nazanin" panose="00000400000000000000" pitchFamily="2" charset="-78"/>
              </a:rPr>
              <a:t>SQL Server </a:t>
            </a:r>
            <a:r>
              <a:rPr lang="fa-IR" sz="1600" dirty="0">
                <a:cs typeface="B Nazanin" panose="00000400000000000000" pitchFamily="2" charset="-78"/>
              </a:rPr>
              <a:t> مشاهده می شود، ابزارهای </a:t>
            </a:r>
            <a:r>
              <a:rPr lang="en-US" sz="1600" dirty="0">
                <a:cs typeface="B Nazanin" panose="00000400000000000000" pitchFamily="2" charset="-78"/>
              </a:rPr>
              <a:t>SQL</a:t>
            </a:r>
            <a:r>
              <a:rPr lang="fa-IR" sz="1600" dirty="0">
                <a:cs typeface="B Nazanin" panose="00000400000000000000" pitchFamily="2" charset="-78"/>
              </a:rPr>
              <a:t> هستند.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برخی از این ابزارها عبارتند از : </a:t>
            </a:r>
          </a:p>
          <a:p>
            <a:pPr lvl="1" algn="just" rtl="1"/>
            <a:endParaRPr lang="fa-IR" sz="1600" dirty="0">
              <a:cs typeface="B Nazanin" panose="00000400000000000000" pitchFamily="2" charset="-78"/>
            </a:endParaRPr>
          </a:p>
          <a:p>
            <a:pPr algn="just"/>
            <a:r>
              <a:rPr lang="en-US" sz="1600" dirty="0">
                <a:cs typeface="B Titr" panose="00000700000000000000" pitchFamily="2" charset="-78"/>
              </a:rPr>
              <a:t>1 – SQL Data Tools</a:t>
            </a:r>
          </a:p>
          <a:p>
            <a:pPr algn="just"/>
            <a:r>
              <a:rPr lang="en-US" sz="1600" dirty="0">
                <a:cs typeface="B Titr" panose="00000700000000000000" pitchFamily="2" charset="-78"/>
              </a:rPr>
              <a:t>2 – Integration Services</a:t>
            </a:r>
          </a:p>
          <a:p>
            <a:pPr algn="just"/>
            <a:r>
              <a:rPr lang="en-US" sz="1600" dirty="0">
                <a:cs typeface="B Titr" panose="00000700000000000000" pitchFamily="2" charset="-78"/>
              </a:rPr>
              <a:t>3 – SQL Server Management Studio</a:t>
            </a:r>
            <a:endParaRPr lang="fa-IR" sz="1600" dirty="0">
              <a:cs typeface="B Titr" panose="00000700000000000000" pitchFamily="2" charset="-78"/>
            </a:endParaRPr>
          </a:p>
          <a:p>
            <a:pPr algn="just" rtl="1"/>
            <a:r>
              <a:rPr lang="fa-IR" b="1" dirty="0">
                <a:cs typeface="B Nazanin" panose="00000400000000000000" pitchFamily="2" charset="-78"/>
              </a:rPr>
              <a:t>3 – مستندات ( </a:t>
            </a:r>
            <a:r>
              <a:rPr lang="en-US" b="1" dirty="0">
                <a:cs typeface="B Nazanin" panose="00000400000000000000" pitchFamily="2" charset="-78"/>
              </a:rPr>
              <a:t>Documentation</a:t>
            </a:r>
            <a:r>
              <a:rPr lang="fa-IR" b="1" dirty="0">
                <a:cs typeface="B Nazanin" panose="00000400000000000000" pitchFamily="2" charset="-78"/>
              </a:rPr>
              <a:t> ) :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مستندات به منظور راهنمایی کار با </a:t>
            </a:r>
            <a:r>
              <a:rPr lang="en-US" sz="1600" dirty="0">
                <a:cs typeface="B Nazanin" panose="00000400000000000000" pitchFamily="2" charset="-78"/>
              </a:rPr>
              <a:t>SQL</a:t>
            </a:r>
            <a:r>
              <a:rPr lang="fa-IR" sz="1600" dirty="0">
                <a:cs typeface="B Nazanin" panose="00000400000000000000" pitchFamily="2" charset="-78"/>
              </a:rPr>
              <a:t> ارائه شده است. </a:t>
            </a:r>
          </a:p>
          <a:p>
            <a:pPr algn="just"/>
            <a:r>
              <a:rPr lang="en-US" sz="1600" dirty="0">
                <a:cs typeface="B Titr" panose="00000700000000000000" pitchFamily="2" charset="-78"/>
              </a:rPr>
              <a:t>Start Menu  ---&gt; SQL Server ---&gt; Document</a:t>
            </a:r>
            <a:endParaRPr lang="fa-IR" sz="1600" dirty="0">
              <a:cs typeface="B Titr" panose="00000700000000000000" pitchFamily="2" charset="-78"/>
            </a:endParaRPr>
          </a:p>
          <a:p>
            <a:pPr lvl="1" algn="just" rtl="1"/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0800078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تراکنش - مثال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اسکریپتی بنویسید که شماره دانشجویی یک دانشجو را گرفته، اطلاعات دانشجو را حذف کند. سپس اگر تعداد دانشجویان آن رشته تحصیلی کمتر از 10 بود، عملیات لغو شود. 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DECLARE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@c Smallint </a:t>
            </a:r>
            <a:r>
              <a:rPr lang="en-US" sz="1400" dirty="0">
                <a:cs typeface="B Nazanin" panose="00000400000000000000" pitchFamily="2" charset="-78"/>
              </a:rPr>
              <a:t>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0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@c</a:t>
            </a:r>
            <a:r>
              <a:rPr lang="en-US" sz="1400" dirty="0">
                <a:cs typeface="B Nazanin" panose="00000400000000000000" pitchFamily="2" charset="-78"/>
              </a:rPr>
              <a:t> = ( 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400" dirty="0">
                <a:cs typeface="B Nazanin" panose="00000400000000000000" pitchFamily="2" charset="-78"/>
              </a:rPr>
              <a:t> INNER JOIN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400" dirty="0">
                <a:cs typeface="B Nazanin" panose="00000400000000000000" pitchFamily="2" charset="-78"/>
              </a:rPr>
              <a:t> 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400" dirty="0">
                <a:cs typeface="B Nazanin" panose="00000400000000000000" pitchFamily="2" charset="-78"/>
              </a:rPr>
              <a:t> 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stno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‘1000’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PRINT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‘Old Count = ‘ </a:t>
            </a:r>
            <a:r>
              <a:rPr lang="en-US" sz="1400" dirty="0">
                <a:cs typeface="B Nazanin" panose="00000400000000000000" pitchFamily="2" charset="-78"/>
              </a:rPr>
              <a:t>+ CAST 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@c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varchar(5)</a:t>
            </a:r>
            <a:r>
              <a:rPr lang="en-US" sz="1400" dirty="0">
                <a:cs typeface="B Nazanin" panose="00000400000000000000" pitchFamily="2" charset="-78"/>
              </a:rPr>
              <a:t> )</a:t>
            </a:r>
          </a:p>
          <a:p>
            <a:pPr algn="l"/>
            <a:endParaRPr lang="en-US" sz="1400" dirty="0">
              <a:cs typeface="B Nazanin" panose="00000400000000000000" pitchFamily="2" charset="-78"/>
            </a:endParaRP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BEGIN TRAN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DECLARE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@m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char(3)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@m</a:t>
            </a:r>
            <a:r>
              <a:rPr lang="en-US" sz="1400" dirty="0">
                <a:cs typeface="B Nazanin" panose="00000400000000000000" pitchFamily="2" charset="-78"/>
              </a:rPr>
              <a:t> = ( 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400" dirty="0">
                <a:cs typeface="B Nazanin" panose="00000400000000000000" pitchFamily="2" charset="-78"/>
              </a:rPr>
              <a:t> 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stno</a:t>
            </a:r>
            <a:r>
              <a:rPr lang="en-US" sz="1400" dirty="0">
                <a:cs typeface="B Nazanin" panose="00000400000000000000" pitchFamily="2" charset="-78"/>
              </a:rPr>
              <a:t> =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‘1000’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DELETE FROM Student  WHERE stno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‘1000’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UPDATE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400" dirty="0">
                <a:cs typeface="B Nazanin" panose="00000400000000000000" pitchFamily="2" charset="-78"/>
              </a:rPr>
              <a:t> 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 -1</a:t>
            </a:r>
            <a:r>
              <a:rPr lang="en-US" sz="1400" dirty="0">
                <a:cs typeface="B Nazanin" panose="00000400000000000000" pitchFamily="2" charset="-78"/>
              </a:rPr>
              <a:t> 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@m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@c</a:t>
            </a:r>
            <a:r>
              <a:rPr lang="en-US" sz="1400" dirty="0">
                <a:cs typeface="B Nazanin" panose="00000400000000000000" pitchFamily="2" charset="-78"/>
              </a:rPr>
              <a:t> = ( 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stcount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400" dirty="0">
                <a:cs typeface="B Nazanin" panose="00000400000000000000" pitchFamily="2" charset="-78"/>
              </a:rPr>
              <a:t> 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@m</a:t>
            </a:r>
            <a:r>
              <a:rPr lang="en-US" sz="1400" dirty="0">
                <a:cs typeface="B Nazanin" panose="00000400000000000000" pitchFamily="2" charset="-78"/>
              </a:rPr>
              <a:t> )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IF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@c</a:t>
            </a:r>
            <a:r>
              <a:rPr lang="en-US" sz="1400" dirty="0">
                <a:cs typeface="B Nazanin" panose="00000400000000000000" pitchFamily="2" charset="-78"/>
              </a:rPr>
              <a:t> &lt;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BEGIN </a:t>
            </a:r>
          </a:p>
          <a:p>
            <a:pPr lvl="3"/>
            <a:r>
              <a:rPr lang="en-US" sz="1400" dirty="0">
                <a:cs typeface="B Nazanin" panose="00000400000000000000" pitchFamily="2" charset="-78"/>
              </a:rPr>
              <a:t>ROLLBACK TRAN</a:t>
            </a:r>
          </a:p>
          <a:p>
            <a:pPr lvl="3"/>
            <a:r>
              <a:rPr lang="en-US" sz="1400" dirty="0">
                <a:cs typeface="B Nazanin" panose="00000400000000000000" pitchFamily="2" charset="-78"/>
              </a:rPr>
              <a:t>PRINT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به دلیل کم بودن تعداد دانشجو امکان حذف نمی‌باشد.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ELSE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BEGIN</a:t>
            </a:r>
          </a:p>
          <a:p>
            <a:pPr lvl="3"/>
            <a:r>
              <a:rPr lang="en-US" sz="1400" dirty="0">
                <a:cs typeface="B Nazanin" panose="00000400000000000000" pitchFamily="2" charset="-78"/>
              </a:rPr>
              <a:t>COMMIT TRAN</a:t>
            </a:r>
          </a:p>
          <a:p>
            <a:pPr lvl="3"/>
            <a:r>
              <a:rPr lang="en-US" sz="1400" dirty="0">
                <a:cs typeface="B Nazanin" panose="00000400000000000000" pitchFamily="2" charset="-78"/>
              </a:rPr>
              <a:t>PRINT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عملیات با موفقیت انجام شد.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END</a:t>
            </a:r>
            <a:endParaRPr lang="fa-IR" sz="1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636079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تراکنش تو در تو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Nested Transaction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658159"/>
            <a:ext cx="1103906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در این حالت، یک تراکنش به طور کامل داخل تراکنش دیگر قرار می‌گیرد :</a:t>
            </a:r>
          </a:p>
          <a:p>
            <a:pPr algn="l"/>
            <a:r>
              <a:rPr lang="en-US" sz="1200" dirty="0">
                <a:cs typeface="B Nazanin" panose="00000400000000000000" pitchFamily="2" charset="-78"/>
              </a:rPr>
              <a:t>BEGIN TRAN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…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BEGIN TRAN</a:t>
            </a:r>
          </a:p>
          <a:p>
            <a:pPr lvl="2"/>
            <a:r>
              <a:rPr lang="en-US" sz="1200" dirty="0">
                <a:cs typeface="B Nazanin" panose="00000400000000000000" pitchFamily="2" charset="-78"/>
              </a:rPr>
              <a:t>…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END TRAN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…</a:t>
            </a:r>
          </a:p>
          <a:p>
            <a:pPr algn="l"/>
            <a:r>
              <a:rPr lang="en-US" sz="1200" dirty="0">
                <a:cs typeface="B Nazanin" panose="00000400000000000000" pitchFamily="2" charset="-78"/>
              </a:rPr>
              <a:t>END TRAN</a:t>
            </a:r>
            <a:endParaRPr lang="fa-IR" sz="12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1 : </a:t>
            </a:r>
            <a:r>
              <a:rPr lang="fa-IR" sz="1600" dirty="0">
                <a:cs typeface="B Nazanin" panose="00000400000000000000" pitchFamily="2" charset="-78"/>
              </a:rPr>
              <a:t>اولین </a:t>
            </a:r>
            <a:r>
              <a:rPr lang="en-US" sz="1600" dirty="0">
                <a:cs typeface="B Nazanin" panose="00000400000000000000" pitchFamily="2" charset="-78"/>
              </a:rPr>
              <a:t>Rollback</a:t>
            </a:r>
            <a:r>
              <a:rPr lang="fa-IR" sz="1600" dirty="0">
                <a:cs typeface="B Nazanin" panose="00000400000000000000" pitchFamily="2" charset="-78"/>
              </a:rPr>
              <a:t> کل عملیت را لغو می‌کند :</a:t>
            </a:r>
          </a:p>
          <a:p>
            <a:r>
              <a:rPr lang="en-US" sz="1200" dirty="0">
                <a:cs typeface="B Nazanin" panose="00000400000000000000" pitchFamily="2" charset="-78"/>
              </a:rPr>
              <a:t>BEGIN TRAN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A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BEGIN TRAN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B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ROLLBACK TRAN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C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COMMIT TRAN</a:t>
            </a:r>
            <a:endParaRPr lang="fa-IR" sz="1200" dirty="0">
              <a:cs typeface="B Nazanin" panose="00000400000000000000" pitchFamily="2" charset="-78"/>
            </a:endParaRPr>
          </a:p>
          <a:p>
            <a:pPr lvl="1" algn="r" rtl="1"/>
            <a:r>
              <a:rPr lang="en-US" sz="1600" dirty="0">
                <a:cs typeface="B Nazanin" panose="00000400000000000000" pitchFamily="2" charset="-78"/>
              </a:rPr>
              <a:t>Rollback</a:t>
            </a:r>
            <a:r>
              <a:rPr lang="fa-IR" sz="1600" dirty="0">
                <a:cs typeface="B Nazanin" panose="00000400000000000000" pitchFamily="2" charset="-78"/>
              </a:rPr>
              <a:t> باعث لغو </a:t>
            </a:r>
            <a:r>
              <a:rPr lang="en-US" sz="1600" dirty="0">
                <a:cs typeface="B Nazanin" panose="00000400000000000000" pitchFamily="2" charset="-78"/>
              </a:rPr>
              <a:t>B</a:t>
            </a:r>
            <a:r>
              <a:rPr lang="fa-IR" sz="1600" dirty="0">
                <a:cs typeface="B Nazanin" panose="00000400000000000000" pitchFamily="2" charset="-78"/>
              </a:rPr>
              <a:t> می‌شود و چون </a:t>
            </a:r>
            <a:r>
              <a:rPr lang="en-US" sz="1600" dirty="0">
                <a:cs typeface="B Nazanin" panose="00000400000000000000" pitchFamily="2" charset="-78"/>
              </a:rPr>
              <a:t>B</a:t>
            </a:r>
            <a:r>
              <a:rPr lang="fa-IR" sz="1600" dirty="0">
                <a:cs typeface="B Nazanin" panose="00000400000000000000" pitchFamily="2" charset="-78"/>
              </a:rPr>
              <a:t> بخشی از تراکنش بالایی است پس عملیات آن تراکنش نیز لغو می‌شود.</a:t>
            </a: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2 </a:t>
            </a:r>
            <a:r>
              <a:rPr lang="fa-IR" sz="1600" dirty="0">
                <a:cs typeface="B Nazanin" panose="00000400000000000000" pitchFamily="2" charset="-78"/>
              </a:rPr>
              <a:t>: آخرین </a:t>
            </a:r>
            <a:r>
              <a:rPr lang="en-US" sz="1600" dirty="0">
                <a:cs typeface="B Nazanin" panose="00000400000000000000" pitchFamily="2" charset="-78"/>
              </a:rPr>
              <a:t>Commit</a:t>
            </a:r>
            <a:r>
              <a:rPr lang="fa-IR" sz="1600" dirty="0">
                <a:cs typeface="B Nazanin" panose="00000400000000000000" pitchFamily="2" charset="-78"/>
              </a:rPr>
              <a:t> واقعی است :</a:t>
            </a:r>
          </a:p>
          <a:p>
            <a:r>
              <a:rPr lang="en-US" sz="1200" dirty="0">
                <a:cs typeface="B Nazanin" panose="00000400000000000000" pitchFamily="2" charset="-78"/>
              </a:rPr>
              <a:t>BEGIN TRAN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A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BEGIN TRAN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B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COMMIT TRAN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C</a:t>
            </a:r>
          </a:p>
          <a:p>
            <a:pPr lvl="1"/>
            <a:r>
              <a:rPr lang="en-US" sz="1200" dirty="0">
                <a:cs typeface="B Nazanin" panose="00000400000000000000" pitchFamily="2" charset="-78"/>
              </a:rPr>
              <a:t>ROLLBACK TRAN</a:t>
            </a:r>
            <a:endParaRPr lang="fa-IR" sz="1200" dirty="0">
              <a:cs typeface="B Nazanin" panose="00000400000000000000" pitchFamily="2" charset="-78"/>
            </a:endParaRPr>
          </a:p>
          <a:p>
            <a:pPr lvl="1" algn="r" rtl="1"/>
            <a:r>
              <a:rPr lang="en-US" sz="1600" dirty="0">
                <a:cs typeface="B Nazanin" panose="00000400000000000000" pitchFamily="2" charset="-78"/>
              </a:rPr>
              <a:t>Rollback</a:t>
            </a:r>
            <a:r>
              <a:rPr lang="fa-IR" sz="1600" dirty="0">
                <a:cs typeface="B Nazanin" panose="00000400000000000000" pitchFamily="2" charset="-78"/>
              </a:rPr>
              <a:t> باعث لغو </a:t>
            </a:r>
            <a:r>
              <a:rPr lang="en-US" sz="1600" dirty="0">
                <a:cs typeface="B Nazanin" panose="00000400000000000000" pitchFamily="2" charset="-78"/>
              </a:rPr>
              <a:t>A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 C</a:t>
            </a:r>
            <a:r>
              <a:rPr lang="fa-IR" sz="1600" dirty="0">
                <a:cs typeface="B Nazanin" panose="00000400000000000000" pitchFamily="2" charset="-78"/>
              </a:rPr>
              <a:t> و تراکنش داخلی می‌شود . </a:t>
            </a:r>
            <a:r>
              <a:rPr lang="en-US" sz="1600" dirty="0">
                <a:cs typeface="B Nazanin" panose="00000400000000000000" pitchFamily="2" charset="-78"/>
              </a:rPr>
              <a:t>Commit</a:t>
            </a:r>
            <a:r>
              <a:rPr lang="fa-IR" sz="1600" dirty="0">
                <a:cs typeface="B Nazanin" panose="00000400000000000000" pitchFamily="2" charset="-78"/>
              </a:rPr>
              <a:t> تراکنش داخلی عمل نخواهد کرد.</a:t>
            </a:r>
          </a:p>
        </p:txBody>
      </p:sp>
    </p:spTree>
    <p:extLst>
      <p:ext uri="{BB962C8B-B14F-4D97-AF65-F5344CB8AC3E}">
        <p14:creationId xmlns:p14="http://schemas.microsoft.com/office/powerpoint/2010/main" val="263543339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دید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View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یک </a:t>
            </a:r>
            <a:r>
              <a:rPr lang="en-US" sz="1600" dirty="0">
                <a:cs typeface="B Nazanin" panose="00000400000000000000" pitchFamily="2" charset="-78"/>
              </a:rPr>
              <a:t>query</a:t>
            </a:r>
            <a:r>
              <a:rPr lang="fa-IR" sz="1600" dirty="0">
                <a:cs typeface="B Nazanin" panose="00000400000000000000" pitchFamily="2" charset="-78"/>
              </a:rPr>
              <a:t> ذخیره شده در پایگاه داده را "دید" (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) می‌نامند. </a:t>
            </a: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endParaRPr lang="en-US" sz="1000" b="1" dirty="0">
              <a:cs typeface="B Nazanin" panose="00000400000000000000" pitchFamily="2" charset="-78"/>
            </a:endParaRP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کاربرد "دید" : 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تسهیل استفاده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عملکرد مشابه جدول مجازی است یعنی عملیاتی نظیر درج، ویرایش، حذف و بازیابی داده‌ها را می‌توان روی آن اعمال کرد. البته تغییرات روی جدول اصلی اعمال می‌شود.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"دید" واسطی برای دسترسی به داده‌ها می‌باشد. با این کار می‌توان جلوی دسترسی مستقیم کاربر به جداول اصلی را لغو کرد و کاربر فقط از طریق "دید" بتواند دسترسی داشته باشد.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endParaRPr lang="fa-IR" sz="1000" dirty="0">
              <a:cs typeface="B Nazanin" panose="00000400000000000000" pitchFamily="2" charset="-78"/>
            </a:endParaRP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عملیات مربوط به "دید" :</a:t>
            </a: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ایجاد دید ( </a:t>
            </a:r>
            <a:r>
              <a:rPr lang="en-US" sz="1600" dirty="0">
                <a:cs typeface="B Nazanin" panose="00000400000000000000" pitchFamily="2" charset="-78"/>
              </a:rPr>
              <a:t>Create View</a:t>
            </a:r>
            <a:r>
              <a:rPr lang="fa-IR" sz="1600" dirty="0">
                <a:cs typeface="B Nazanin" panose="00000400000000000000" pitchFamily="2" charset="-78"/>
              </a:rPr>
              <a:t> ) :</a:t>
            </a:r>
          </a:p>
          <a:p>
            <a:pPr algn="just"/>
            <a:r>
              <a:rPr lang="en-US" sz="1400" dirty="0">
                <a:cs typeface="B Nazanin" panose="00000400000000000000" pitchFamily="2" charset="-78"/>
              </a:rPr>
              <a:t>CREATE VIEW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view_name</a:t>
            </a:r>
          </a:p>
          <a:p>
            <a:pPr algn="just"/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pPr lvl="1" algn="just"/>
            <a:r>
              <a:rPr lang="en-US" sz="1400" dirty="0">
                <a:cs typeface="B Nazanin" panose="00000400000000000000" pitchFamily="2" charset="-78"/>
              </a:rPr>
              <a:t>…</a:t>
            </a:r>
          </a:p>
          <a:p>
            <a:pPr algn="just"/>
            <a:r>
              <a:rPr lang="en-US" sz="1400" dirty="0">
                <a:cs typeface="B Nazanin" panose="00000400000000000000" pitchFamily="2" charset="-78"/>
              </a:rPr>
              <a:t>GO</a:t>
            </a:r>
            <a:endParaRPr lang="fa-IR" sz="1400" dirty="0">
              <a:cs typeface="B 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ویرایش دید ( </a:t>
            </a:r>
            <a:r>
              <a:rPr lang="en-US" sz="1600" dirty="0">
                <a:cs typeface="B Nazanin" panose="00000400000000000000" pitchFamily="2" charset="-78"/>
              </a:rPr>
              <a:t>Alter View</a:t>
            </a:r>
            <a:r>
              <a:rPr lang="fa-IR" sz="1600" dirty="0">
                <a:cs typeface="B Nazanin" panose="00000400000000000000" pitchFamily="2" charset="-78"/>
              </a:rPr>
              <a:t> ) :</a:t>
            </a:r>
          </a:p>
          <a:p>
            <a:pPr algn="just"/>
            <a:r>
              <a:rPr lang="en-US" sz="1400" dirty="0">
                <a:cs typeface="B Nazanin" panose="00000400000000000000" pitchFamily="2" charset="-78"/>
              </a:rPr>
              <a:t>ALTER VIEW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view_name</a:t>
            </a:r>
          </a:p>
          <a:p>
            <a:pPr algn="just"/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pPr lvl="1" algn="just"/>
            <a:r>
              <a:rPr lang="en-US" sz="1400" dirty="0">
                <a:cs typeface="B Nazanin" panose="00000400000000000000" pitchFamily="2" charset="-78"/>
              </a:rPr>
              <a:t>…</a:t>
            </a:r>
          </a:p>
          <a:p>
            <a:pPr algn="just"/>
            <a:r>
              <a:rPr lang="en-US" sz="1400" dirty="0">
                <a:cs typeface="B Nazanin" panose="00000400000000000000" pitchFamily="2" charset="-78"/>
              </a:rPr>
              <a:t>GO</a:t>
            </a:r>
            <a:endParaRPr lang="fa-IR" sz="1400" dirty="0">
              <a:cs typeface="B Nazanin" panose="00000400000000000000" pitchFamily="2" charset="-78"/>
            </a:endParaRPr>
          </a:p>
          <a:p>
            <a:pPr marL="742950" lvl="1" indent="-285750" algn="just" rtl="1"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حذف دید ( </a:t>
            </a:r>
            <a:r>
              <a:rPr lang="en-US" sz="1600" dirty="0">
                <a:cs typeface="B Nazanin" panose="00000400000000000000" pitchFamily="2" charset="-78"/>
              </a:rPr>
              <a:t>Drop View</a:t>
            </a:r>
            <a:r>
              <a:rPr lang="fa-IR" sz="1600" dirty="0">
                <a:cs typeface="B Nazanin" panose="00000400000000000000" pitchFamily="2" charset="-78"/>
              </a:rPr>
              <a:t> ) : </a:t>
            </a:r>
          </a:p>
          <a:p>
            <a:pPr algn="just"/>
            <a:r>
              <a:rPr lang="en-US" sz="1400" dirty="0">
                <a:cs typeface="B Nazanin" panose="00000400000000000000" pitchFamily="2" charset="-78"/>
              </a:rPr>
              <a:t>DROP VIEW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view_name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B64505A3-8F0F-4EA9-B09E-1AC28583036E}"/>
              </a:ext>
            </a:extLst>
          </p:cNvPr>
          <p:cNvSpPr/>
          <p:nvPr/>
        </p:nvSpPr>
        <p:spPr>
          <a:xfrm>
            <a:off x="7182019" y="5645396"/>
            <a:ext cx="1779200" cy="367886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مثال دید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Flowchart: Terminator 10">
            <a:hlinkClick r:id="rId11" action="ppaction://hlinksldjump"/>
            <a:extLst>
              <a:ext uri="{FF2B5EF4-FFF2-40B4-BE49-F238E27FC236}">
                <a16:creationId xmlns:a16="http://schemas.microsoft.com/office/drawing/2014/main" id="{00C0FCE0-42A9-4769-9777-CB4C8AC43E72}"/>
              </a:ext>
            </a:extLst>
          </p:cNvPr>
          <p:cNvSpPr/>
          <p:nvPr/>
        </p:nvSpPr>
        <p:spPr>
          <a:xfrm>
            <a:off x="5206400" y="5645396"/>
            <a:ext cx="1779200" cy="367886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تنظیمات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4" name="Flowchart: Terminator 13">
            <a:hlinkClick r:id="rId12" action="ppaction://hlinksldjump"/>
            <a:extLst>
              <a:ext uri="{FF2B5EF4-FFF2-40B4-BE49-F238E27FC236}">
                <a16:creationId xmlns:a16="http://schemas.microsoft.com/office/drawing/2014/main" id="{0F368DAF-106F-4D82-9551-94E032F9DF96}"/>
              </a:ext>
            </a:extLst>
          </p:cNvPr>
          <p:cNvSpPr/>
          <p:nvPr/>
        </p:nvSpPr>
        <p:spPr>
          <a:xfrm>
            <a:off x="3230781" y="5645396"/>
            <a:ext cx="1779200" cy="367886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قواعد تغییر داده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88778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0" grpId="0" animBg="1"/>
      <p:bldP spid="11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دید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View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 - مثال</a:t>
            </a: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مثال 1 :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ای بنویسید که نام، نام خانوادگی، جنسیت و سن دانشجویان رشته فناوری اطلاعات را نمایش دهد : 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USE University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GO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CREATE VIEW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AverageView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AS</a:t>
            </a:r>
          </a:p>
          <a:p>
            <a:pPr lvl="1" algn="just"/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Age</a:t>
            </a:r>
            <a:r>
              <a:rPr lang="en-US" sz="1600" dirty="0">
                <a:cs typeface="B Nazanin" panose="00000400000000000000" pitchFamily="2" charset="-78"/>
              </a:rPr>
              <a:t> ,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Gen</a:t>
            </a:r>
            <a:r>
              <a:rPr lang="en-US" sz="1600" dirty="0">
                <a:cs typeface="B Nazanin" panose="00000400000000000000" pitchFamily="2" charset="-78"/>
              </a:rPr>
              <a:t>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600" dirty="0">
                <a:cs typeface="B Nazanin" panose="00000400000000000000" pitchFamily="2" charset="-78"/>
              </a:rPr>
              <a:t> as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</a:t>
            </a:r>
          </a:p>
          <a:p>
            <a:pPr lvl="1" algn="just"/>
            <a:r>
              <a:rPr lang="en-US" sz="1600" dirty="0">
                <a:cs typeface="B Nazanin" panose="00000400000000000000" pitchFamily="2" charset="-78"/>
              </a:rPr>
              <a:t>INNER JOIN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600" dirty="0">
                <a:cs typeface="B Nazanin" panose="00000400000000000000" pitchFamily="2" charset="-78"/>
              </a:rPr>
              <a:t> as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</a:t>
            </a:r>
            <a:r>
              <a:rPr lang="en-US" sz="1600" dirty="0">
                <a:cs typeface="B Nazanin" panose="00000400000000000000" pitchFamily="2" charset="-78"/>
              </a:rPr>
              <a:t> 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</a:t>
            </a:r>
            <a:r>
              <a:rPr lang="en-US" sz="1600" dirty="0">
                <a:cs typeface="B Nazanin" panose="00000400000000000000" pitchFamily="2" charset="-78"/>
              </a:rPr>
              <a:t> 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S</a:t>
            </a:r>
            <a:r>
              <a:rPr lang="en-US" sz="1600" dirty="0">
                <a:cs typeface="B Nazanin" panose="00000400000000000000" pitchFamily="2" charset="-78"/>
              </a:rPr>
              <a:t> .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</a:p>
          <a:p>
            <a:pPr lvl="1" algn="just"/>
            <a:r>
              <a:rPr lang="en-US" sz="1600" dirty="0">
                <a:cs typeface="B Nazanin" panose="00000400000000000000" pitchFamily="2" charset="-78"/>
              </a:rPr>
              <a:t>WHERE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mname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 فناوری اطلاعات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GO</a:t>
            </a:r>
            <a:endParaRPr lang="fa-IR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b="1" dirty="0">
                <a:cs typeface="B Nazanin" panose="00000400000000000000" pitchFamily="2" charset="-78"/>
              </a:rPr>
              <a:t>مثال 2 </a:t>
            </a:r>
            <a:r>
              <a:rPr lang="fa-IR" sz="1600" dirty="0">
                <a:cs typeface="B Nazanin" panose="00000400000000000000" pitchFamily="2" charset="-78"/>
              </a:rPr>
              <a:t>: روی </a:t>
            </a:r>
            <a:r>
              <a:rPr lang="en-US" sz="1600" dirty="0">
                <a:cs typeface="B Nazanin" panose="00000400000000000000" pitchFamily="2" charset="-78"/>
              </a:rPr>
              <a:t>MyView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دیگری بنویسید که میانگین سنی دانشجویان پسر رشته فناوری اطلاعات را نمابس دهد.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USE University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GO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CREATE VIEW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MyView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AS</a:t>
            </a:r>
          </a:p>
          <a:p>
            <a:pPr lvl="1" algn="just"/>
            <a:r>
              <a:rPr lang="en-US" sz="1600" dirty="0">
                <a:cs typeface="B Nazanin" panose="00000400000000000000" pitchFamily="2" charset="-78"/>
              </a:rPr>
              <a:t>SELECT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Average </a:t>
            </a:r>
            <a:r>
              <a:rPr lang="en-US" sz="1600" dirty="0">
                <a:cs typeface="B Nazanin" panose="00000400000000000000" pitchFamily="2" charset="-78"/>
              </a:rPr>
              <a:t>(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age </a:t>
            </a:r>
            <a:r>
              <a:rPr lang="en-US" sz="1600" dirty="0">
                <a:cs typeface="B Nazanin" panose="00000400000000000000" pitchFamily="2" charset="-78"/>
              </a:rPr>
              <a:t>) FROM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MyView</a:t>
            </a:r>
          </a:p>
          <a:p>
            <a:pPr lvl="1" algn="just"/>
            <a:r>
              <a:rPr lang="en-US" sz="1600" dirty="0">
                <a:cs typeface="B Nazanin" panose="00000400000000000000" pitchFamily="2" charset="-78"/>
              </a:rPr>
              <a:t>WHERE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Gen</a:t>
            </a:r>
            <a:r>
              <a:rPr lang="en-US" sz="1600" dirty="0">
                <a:cs typeface="B Nazanin" panose="00000400000000000000" pitchFamily="2" charset="-78"/>
              </a:rPr>
              <a:t> =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1</a:t>
            </a:r>
          </a:p>
          <a:p>
            <a:pPr algn="just"/>
            <a:r>
              <a:rPr lang="en-US" sz="1600" dirty="0">
                <a:cs typeface="B Nazanin" panose="00000400000000000000" pitchFamily="2" charset="-78"/>
              </a:rPr>
              <a:t>GO</a:t>
            </a:r>
            <a:endParaRPr lang="fa-IR" sz="1600" b="1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algn="just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ها را می‌توان به صورت </a:t>
            </a:r>
            <a:r>
              <a:rPr lang="en-US" sz="1600" dirty="0">
                <a:cs typeface="B Nazanin" panose="00000400000000000000" pitchFamily="2" charset="-78"/>
              </a:rPr>
              <a:t>visual</a:t>
            </a:r>
            <a:r>
              <a:rPr lang="fa-IR" sz="1600" dirty="0">
                <a:cs typeface="B Nazanin" panose="00000400000000000000" pitchFamily="2" charset="-78"/>
              </a:rPr>
              <a:t> نیز مشاهده کرد. برای این منظور روی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کلیک راست کرده و </a:t>
            </a:r>
            <a:r>
              <a:rPr lang="en-US" sz="1600" dirty="0">
                <a:cs typeface="B Nazanin" panose="00000400000000000000" pitchFamily="2" charset="-78"/>
              </a:rPr>
              <a:t>design</a:t>
            </a:r>
            <a:r>
              <a:rPr lang="fa-IR" sz="1600" dirty="0">
                <a:cs typeface="B Nazanin" panose="00000400000000000000" pitchFamily="2" charset="-78"/>
              </a:rPr>
              <a:t> را اجرا می‌کنیم.</a:t>
            </a:r>
          </a:p>
          <a:p>
            <a:pPr algn="just" rtl="1"/>
            <a:endParaRPr lang="fa-IR" sz="1600" dirty="0">
              <a:cs typeface="B Nazanin" panose="00000400000000000000" pitchFamily="2" charset="-78"/>
            </a:endParaRPr>
          </a:p>
          <a:p>
            <a:pPr algn="just" rtl="1"/>
            <a:r>
              <a:rPr lang="fa-IR" sz="1600" dirty="0">
                <a:cs typeface="B Nazanin" panose="00000400000000000000" pitchFamily="2" charset="-78"/>
              </a:rPr>
              <a:t> 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593603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دید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View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 - تنظیمات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کنترل ورود اطلاعات با شرط </a:t>
            </a:r>
            <a:r>
              <a:rPr lang="en-US" sz="1600" b="1" dirty="0">
                <a:cs typeface="B Nazanin" panose="00000400000000000000" pitchFamily="2" charset="-78"/>
              </a:rPr>
              <a:t>view</a:t>
            </a:r>
            <a:r>
              <a:rPr lang="fa-IR" sz="1600" b="1" dirty="0">
                <a:cs typeface="B Nazanin" panose="00000400000000000000" pitchFamily="2" charset="-78"/>
              </a:rPr>
              <a:t> :</a:t>
            </a:r>
          </a:p>
          <a:p>
            <a:pPr lvl="1" algn="just" rtl="1"/>
            <a:endParaRPr lang="fa-IR" sz="1600" dirty="0">
              <a:cs typeface="B Nazanin" panose="00000400000000000000" pitchFamily="2" charset="-78"/>
            </a:endParaRP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فیلدهایی را که به شرط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ارتباطی ندارند می‌توان هر مقداری داد، ولی اگر بخواهیم مقدار فیلد مرتبط با شرط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را تغییر دهیم دیگر ممکن است شرط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برآورده نشود و رکورد مورد نظر از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حذف شود.</a:t>
            </a: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برای مثال، در </a:t>
            </a:r>
            <a:r>
              <a:rPr lang="en-US" sz="1600" dirty="0">
                <a:cs typeface="B Nazanin" panose="00000400000000000000" pitchFamily="2" charset="-78"/>
              </a:rPr>
              <a:t>MyView</a:t>
            </a:r>
            <a:r>
              <a:rPr lang="fa-IR" sz="1600" dirty="0">
                <a:cs typeface="B Nazanin" panose="00000400000000000000" pitchFamily="2" charset="-78"/>
              </a:rPr>
              <a:t> لیست دانشجویان فناوری اطلاعات را نمایش می‌دهیم. حال اگر رشته دانشجو را تغییر دهیم، رکورد آن دانشجو از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حذف می‌شود. </a:t>
            </a:r>
          </a:p>
          <a:p>
            <a:pPr lvl="1" algn="just" rtl="1"/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جلوگیری از تغییرات غیرمجاز در جدول پایه : </a:t>
            </a:r>
          </a:p>
          <a:p>
            <a:pPr lvl="1" algn="just" rtl="1"/>
            <a:endParaRPr lang="fa-IR" sz="1600" dirty="0">
              <a:cs typeface="B Nazanin" panose="00000400000000000000" pitchFamily="2" charset="-78"/>
            </a:endParaRP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اگر در جدول پایه تغییرات به منظور حذف یک فیلد و یا تغییرنام آن باشد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دچار مشکل می‌شود. برای جلوگیری از این امر باید کاری کنیم که روی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اجازه تغییرات غیرمجاز در جدول پایه را ندهیم. برای این کار قبل از کلمه </a:t>
            </a:r>
            <a:r>
              <a:rPr lang="en-US" sz="1600" dirty="0">
                <a:cs typeface="B Nazanin" panose="00000400000000000000" pitchFamily="2" charset="-78"/>
              </a:rPr>
              <a:t>as</a:t>
            </a:r>
            <a:r>
              <a:rPr lang="fa-IR" sz="1600" dirty="0">
                <a:cs typeface="B Nazanin" panose="00000400000000000000" pitchFamily="2" charset="-78"/>
              </a:rPr>
              <a:t> از عبارت </a:t>
            </a:r>
            <a:r>
              <a:rPr lang="en-US" sz="1600" dirty="0">
                <a:cs typeface="B Nazanin" panose="00000400000000000000" pitchFamily="2" charset="-78"/>
              </a:rPr>
              <a:t>with schemabinding</a:t>
            </a:r>
            <a:r>
              <a:rPr lang="fa-IR" sz="1600" dirty="0">
                <a:cs typeface="B Nazanin" panose="00000400000000000000" pitchFamily="2" charset="-78"/>
              </a:rPr>
              <a:t> استفاده می‌کنیم.  </a:t>
            </a:r>
          </a:p>
          <a:p>
            <a:pPr lvl="1" algn="just" rtl="1"/>
            <a:endParaRPr lang="fa-IR" sz="1600" dirty="0">
              <a:cs typeface="B Nazanin" panose="00000400000000000000" pitchFamily="2" charset="-78"/>
            </a:endParaRPr>
          </a:p>
          <a:p>
            <a:pPr marL="285750" indent="-285750" algn="just" rtl="1">
              <a:buFont typeface="Wingdings" panose="05000000000000000000" pitchFamily="2" charset="2"/>
              <a:buChar char="§"/>
            </a:pPr>
            <a:r>
              <a:rPr lang="fa-IR" sz="1600" b="1" dirty="0">
                <a:cs typeface="B Nazanin" panose="00000400000000000000" pitchFamily="2" charset="-78"/>
              </a:rPr>
              <a:t>رمزگذاری : </a:t>
            </a:r>
          </a:p>
          <a:p>
            <a:pPr lvl="1" algn="just" rtl="1"/>
            <a:endParaRPr lang="fa-IR" sz="1600" dirty="0">
              <a:cs typeface="B Nazanin" panose="00000400000000000000" pitchFamily="2" charset="-78"/>
            </a:endParaRPr>
          </a:p>
          <a:p>
            <a:pPr lvl="1" algn="just" rtl="1"/>
            <a:r>
              <a:rPr lang="fa-IR" sz="1600" dirty="0">
                <a:cs typeface="B Nazanin" panose="00000400000000000000" pitchFamily="2" charset="-78"/>
              </a:rPr>
              <a:t>اگر بخواهیم کاربر به </a:t>
            </a:r>
            <a:r>
              <a:rPr lang="en-US" sz="1600" dirty="0">
                <a:cs typeface="B Nazanin" panose="00000400000000000000" pitchFamily="2" charset="-78"/>
              </a:rPr>
              <a:t>source</a:t>
            </a:r>
            <a:r>
              <a:rPr lang="fa-IR" sz="1600" dirty="0">
                <a:cs typeface="B Nazanin" panose="00000400000000000000" pitchFamily="2" charset="-78"/>
              </a:rPr>
              <a:t> و کد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دسترسی نداشته باشد قبل از کلمه </a:t>
            </a:r>
            <a:r>
              <a:rPr lang="en-US" sz="1600" dirty="0">
                <a:cs typeface="B Nazanin" panose="00000400000000000000" pitchFamily="2" charset="-78"/>
              </a:rPr>
              <a:t>as</a:t>
            </a:r>
            <a:r>
              <a:rPr lang="fa-IR" sz="1600" dirty="0">
                <a:cs typeface="B Nazanin" panose="00000400000000000000" pitchFamily="2" charset="-78"/>
              </a:rPr>
              <a:t> از عبارت </a:t>
            </a:r>
            <a:r>
              <a:rPr lang="en-US" sz="1600" dirty="0">
                <a:cs typeface="B Nazanin" panose="00000400000000000000" pitchFamily="2" charset="-78"/>
              </a:rPr>
              <a:t>with encryption</a:t>
            </a:r>
            <a:r>
              <a:rPr lang="fa-IR" sz="1600" dirty="0">
                <a:cs typeface="B Nazanin" panose="00000400000000000000" pitchFamily="2" charset="-78"/>
              </a:rPr>
              <a:t> استفاده می‌کنیم.</a:t>
            </a:r>
            <a:endParaRPr lang="fa-IR" sz="1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360829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دید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View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 – قواعد تغییر داده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در یک لحظه فقط می‌توان اطلاعات یک جدول را تغییر داد.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ستون‌های محاسباتی را نمی‌توان تغییر داد و فقط خواندنی هستند.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ستون‌های گروه بندی شده ( </a:t>
            </a:r>
            <a:r>
              <a:rPr lang="en-US" sz="1600" dirty="0">
                <a:cs typeface="B Nazanin" panose="00000400000000000000" pitchFamily="2" charset="-78"/>
              </a:rPr>
              <a:t>group by</a:t>
            </a:r>
            <a:r>
              <a:rPr lang="fa-IR" sz="1600" dirty="0">
                <a:cs typeface="B Nazanin" panose="00000400000000000000" pitchFamily="2" charset="-78"/>
              </a:rPr>
              <a:t> ) را نمی‌توان تغییر داد.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هنگام تغییرات تمام قواعد و محدودیت‌های جدول کنترل می‌شود و در صورت رعایت تمام محدودیت‌های موجود، اجازه تغییر داده می‌شود. </a:t>
            </a:r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با استفاده از تریگر ( </a:t>
            </a:r>
            <a:r>
              <a:rPr lang="en-US" sz="1600" dirty="0">
                <a:cs typeface="B Nazanin" panose="00000400000000000000" pitchFamily="2" charset="-78"/>
              </a:rPr>
              <a:t>trigger</a:t>
            </a:r>
            <a:r>
              <a:rPr lang="fa-IR" sz="1600" dirty="0">
                <a:cs typeface="B Nazanin" panose="00000400000000000000" pitchFamily="2" charset="-78"/>
              </a:rPr>
              <a:t> ) می‌توان تمام محدودیت‌های فوق ( به جز مورد چهارم ) را برطرف کرد. 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99915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تابع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Function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669448"/>
            <a:ext cx="1103906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تعریف تابع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تابع عبارت است از مجموعه‌ای از دستورات که در پایگاه داده ذخیره می‌شوند و شرایط زیر را دارند :</a:t>
            </a:r>
            <a:endParaRPr lang="en-US" sz="1600" dirty="0">
              <a:cs typeface="B Nazanin" panose="00000400000000000000" pitchFamily="2" charset="-78"/>
            </a:endParaRP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1 – تابع حتماً باید فقط و فقط یک خروجی داشته باشد.</a:t>
            </a: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2 – تابع نباید تغییری در پایگاه داده ایجاد کند.</a:t>
            </a: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3 - تابع می‌تواند هیچ، یک و یا چند ورودی داشته باشد.</a:t>
            </a:r>
          </a:p>
          <a:p>
            <a:pPr algn="r" rtl="1"/>
            <a:endParaRPr lang="fa-IR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 انواع توابع در </a:t>
            </a:r>
            <a:r>
              <a:rPr lang="en-US" sz="1600" b="1" dirty="0">
                <a:cs typeface="B Nazanin" panose="00000400000000000000" pitchFamily="2" charset="-78"/>
              </a:rPr>
              <a:t>sql</a:t>
            </a:r>
            <a:r>
              <a:rPr lang="fa-IR" sz="1600" b="1" dirty="0">
                <a:cs typeface="B Nazanin" panose="00000400000000000000" pitchFamily="2" charset="-78"/>
              </a:rPr>
              <a:t>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1 – تابع تک مقداری ( </a:t>
            </a:r>
            <a:r>
              <a:rPr lang="en-US" sz="1600" dirty="0">
                <a:cs typeface="B Nazanin" panose="00000400000000000000" pitchFamily="2" charset="-78"/>
              </a:rPr>
              <a:t>single valued</a:t>
            </a:r>
            <a:r>
              <a:rPr lang="fa-IR" sz="1600" dirty="0">
                <a:cs typeface="B Nazanin" panose="00000400000000000000" pitchFamily="2" charset="-78"/>
              </a:rPr>
              <a:t> ) : در این حالت خروجی تابع فقط یک مقدار است. هنگام فراخوانی، نام تابع مقابل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قرار می‌گیرد. 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2 – تابع جدولی ( </a:t>
            </a:r>
            <a:r>
              <a:rPr lang="en-US" sz="1600" dirty="0">
                <a:cs typeface="B Nazanin" panose="00000400000000000000" pitchFamily="2" charset="-78"/>
              </a:rPr>
              <a:t>table valued</a:t>
            </a:r>
            <a:r>
              <a:rPr lang="fa-IR" sz="1600" dirty="0">
                <a:cs typeface="B Nazanin" panose="00000400000000000000" pitchFamily="2" charset="-78"/>
              </a:rPr>
              <a:t> ) : در این حالت خروجی تابع به شکل جدول است. تابع جدولی به دو صورت پیاده سازی می‌شود :</a:t>
            </a: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الف ) </a:t>
            </a:r>
            <a:r>
              <a:rPr lang="en-US" sz="1600" dirty="0">
                <a:cs typeface="B Nazanin" panose="00000400000000000000" pitchFamily="2" charset="-78"/>
              </a:rPr>
              <a:t>inline function</a:t>
            </a: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ب ) </a:t>
            </a:r>
            <a:r>
              <a:rPr lang="en-US" sz="1600" dirty="0">
                <a:cs typeface="B Nazanin" panose="00000400000000000000" pitchFamily="2" charset="-78"/>
              </a:rPr>
              <a:t>multi statement function</a:t>
            </a:r>
            <a:endParaRPr lang="fa-IR" sz="1600" dirty="0">
              <a:cs typeface="B Nazanin" panose="00000400000000000000" pitchFamily="2" charset="-78"/>
            </a:endParaRPr>
          </a:p>
          <a:p>
            <a:pPr lvl="2" algn="r" rtl="1"/>
            <a:r>
              <a:rPr lang="fa-IR" sz="1600" dirty="0">
                <a:cs typeface="B Nazanin" panose="00000400000000000000" pitchFamily="2" charset="-78"/>
              </a:rPr>
              <a:t>هر تابع جدولی مانند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r>
              <a:rPr lang="fa-IR" sz="1600" dirty="0">
                <a:cs typeface="B Nazanin" panose="00000400000000000000" pitchFamily="2" charset="-78"/>
              </a:rPr>
              <a:t> است با این تفاوت که می‌تواند پارامتر ورودی داشته باشد. هنگام فراخوانی، نام تابع مقابل </a:t>
            </a:r>
            <a:r>
              <a:rPr lang="en-US" sz="1600" dirty="0">
                <a:cs typeface="B Nazanin" panose="00000400000000000000" pitchFamily="2" charset="-78"/>
              </a:rPr>
              <a:t>from</a:t>
            </a:r>
            <a:r>
              <a:rPr lang="fa-IR" sz="1600" dirty="0">
                <a:cs typeface="B Nazanin" panose="00000400000000000000" pitchFamily="2" charset="-78"/>
              </a:rPr>
              <a:t> قرار می‌گیرد.</a:t>
            </a:r>
          </a:p>
          <a:p>
            <a:pPr algn="r" rtl="1"/>
            <a:endParaRPr lang="fa-IR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تنظیمات تابع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1 - با استفاده از </a:t>
            </a:r>
            <a:r>
              <a:rPr lang="en-US" sz="1600" dirty="0">
                <a:cs typeface="B Nazanin" panose="00000400000000000000" pitchFamily="2" charset="-78"/>
              </a:rPr>
              <a:t>with encryption</a:t>
            </a:r>
            <a:r>
              <a:rPr lang="fa-IR" sz="1600" dirty="0">
                <a:cs typeface="B Nazanin" panose="00000400000000000000" pitchFamily="2" charset="-78"/>
              </a:rPr>
              <a:t> قبل از </a:t>
            </a:r>
            <a:r>
              <a:rPr lang="en-US" sz="1600" dirty="0">
                <a:cs typeface="B Nazanin" panose="00000400000000000000" pitchFamily="2" charset="-78"/>
              </a:rPr>
              <a:t>as</a:t>
            </a:r>
            <a:r>
              <a:rPr lang="fa-IR" sz="1600" dirty="0">
                <a:cs typeface="B Nazanin" panose="00000400000000000000" pitchFamily="2" charset="-78"/>
              </a:rPr>
              <a:t> می‌توان کد تابع را از دید کاربر پنهان کرد.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2 - با استفاده از </a:t>
            </a:r>
            <a:r>
              <a:rPr lang="en-US" sz="1600" dirty="0">
                <a:cs typeface="B Nazanin" panose="00000400000000000000" pitchFamily="2" charset="-78"/>
              </a:rPr>
              <a:t>with schemabinding</a:t>
            </a:r>
            <a:r>
              <a:rPr lang="fa-IR" sz="1600" dirty="0">
                <a:cs typeface="B Nazanin" panose="00000400000000000000" pitchFamily="2" charset="-78"/>
              </a:rPr>
              <a:t> می‌توان از تغییرات غیرمجاز در جداول مرتبط با تابع جلوگیری کرد.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3 - برای مشاهده فهرست وابستگی‌های تابع روی آن کلیک راست کرده و گزینه </a:t>
            </a:r>
            <a:r>
              <a:rPr lang="en-US" sz="1600" dirty="0">
                <a:cs typeface="B Nazanin" panose="00000400000000000000" pitchFamily="2" charset="-78"/>
              </a:rPr>
              <a:t>with dependency</a:t>
            </a:r>
            <a:r>
              <a:rPr lang="fa-IR" sz="1600" dirty="0">
                <a:cs typeface="B Nazanin" panose="00000400000000000000" pitchFamily="2" charset="-78"/>
              </a:rPr>
              <a:t> را اجرا می‌کنیم.</a:t>
            </a: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E34795BE-4513-47BF-AF90-D325C4A6451A}"/>
              </a:ext>
            </a:extLst>
          </p:cNvPr>
          <p:cNvSpPr/>
          <p:nvPr/>
        </p:nvSpPr>
        <p:spPr>
          <a:xfrm>
            <a:off x="1478844" y="5110356"/>
            <a:ext cx="2865219" cy="607059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cs typeface="B Nazanin" panose="00000400000000000000" pitchFamily="2" charset="-78"/>
              </a:rPr>
              <a:t>Single Valued Function</a:t>
            </a:r>
          </a:p>
        </p:txBody>
      </p:sp>
      <p:sp>
        <p:nvSpPr>
          <p:cNvPr id="11" name="Flowchart: Terminator 10">
            <a:hlinkClick r:id="rId11" action="ppaction://hlinksldjump"/>
            <a:extLst>
              <a:ext uri="{FF2B5EF4-FFF2-40B4-BE49-F238E27FC236}">
                <a16:creationId xmlns:a16="http://schemas.microsoft.com/office/drawing/2014/main" id="{F655754B-DBFE-4DE5-BA65-BAF3CDE86A00}"/>
              </a:ext>
            </a:extLst>
          </p:cNvPr>
          <p:cNvSpPr/>
          <p:nvPr/>
        </p:nvSpPr>
        <p:spPr>
          <a:xfrm>
            <a:off x="4663390" y="5105737"/>
            <a:ext cx="2865219" cy="611679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cs typeface="B Nazanin" panose="00000400000000000000" pitchFamily="2" charset="-78"/>
              </a:rPr>
              <a:t>Table Valued Function</a:t>
            </a:r>
          </a:p>
          <a:p>
            <a:pPr algn="ctr"/>
            <a:r>
              <a:rPr lang="en-US" sz="1600" b="1" dirty="0">
                <a:cs typeface="B Nazanin" panose="00000400000000000000" pitchFamily="2" charset="-78"/>
              </a:rPr>
              <a:t>( Inline )</a:t>
            </a:r>
          </a:p>
        </p:txBody>
      </p:sp>
      <p:sp>
        <p:nvSpPr>
          <p:cNvPr id="14" name="Flowchart: Terminator 13">
            <a:hlinkClick r:id="rId12" action="ppaction://hlinksldjump"/>
            <a:extLst>
              <a:ext uri="{FF2B5EF4-FFF2-40B4-BE49-F238E27FC236}">
                <a16:creationId xmlns:a16="http://schemas.microsoft.com/office/drawing/2014/main" id="{4C5A92AB-678F-42A4-AAFE-42A6E164C6BD}"/>
              </a:ext>
            </a:extLst>
          </p:cNvPr>
          <p:cNvSpPr/>
          <p:nvPr/>
        </p:nvSpPr>
        <p:spPr>
          <a:xfrm>
            <a:off x="7847936" y="5105737"/>
            <a:ext cx="2865219" cy="611679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cs typeface="B Nazanin" panose="00000400000000000000" pitchFamily="2" charset="-78"/>
              </a:rPr>
              <a:t>Table Valued Function</a:t>
            </a:r>
          </a:p>
          <a:p>
            <a:pPr algn="ctr"/>
            <a:r>
              <a:rPr lang="en-US" sz="1600" b="1" dirty="0">
                <a:cs typeface="B Nazanin" panose="00000400000000000000" pitchFamily="2" charset="-78"/>
              </a:rPr>
              <a:t>( Multi Statement )</a:t>
            </a:r>
          </a:p>
        </p:txBody>
      </p:sp>
    </p:spTree>
    <p:extLst>
      <p:ext uri="{BB962C8B-B14F-4D97-AF65-F5344CB8AC3E}">
        <p14:creationId xmlns:p14="http://schemas.microsoft.com/office/powerpoint/2010/main" val="202426265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0" grpId="0" animBg="1"/>
      <p:bldP spid="11" grpId="0" animBg="1"/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تابع -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Single Valued Function</a:t>
            </a: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در این حالت، تابع می‌تواند هیچ، یک و یا چند ورودی داشته باشد ولی فقط یک خروجی دارد.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ایجاد تابع : </a:t>
            </a:r>
            <a:r>
              <a:rPr lang="fa-IR" sz="1600" dirty="0">
                <a:cs typeface="B Nazanin" panose="00000400000000000000" pitchFamily="2" charset="-78"/>
              </a:rPr>
              <a:t>فرم کلی ایجاد چنین تابعی به صورت زیر است :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CREATE FUNCTION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function_name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Input Parameters Definition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RETURNS </a:t>
            </a:r>
            <a:r>
              <a:rPr lang="en-US" sz="1400" i="1" dirty="0">
                <a:solidFill>
                  <a:srgbClr val="00B050"/>
                </a:solidFill>
                <a:cs typeface="B Nazanin" panose="00000400000000000000" pitchFamily="2" charset="-78"/>
              </a:rPr>
              <a:t>output_type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BEGIN 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DECLARE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@output_variable </a:t>
            </a:r>
            <a:r>
              <a:rPr lang="en-US" sz="1400" i="1" dirty="0">
                <a:solidFill>
                  <a:srgbClr val="00B050"/>
                </a:solidFill>
                <a:cs typeface="B Nazanin" panose="00000400000000000000" pitchFamily="2" charset="-78"/>
              </a:rPr>
              <a:t>output_type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…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RETURN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@output_variable </a:t>
            </a:r>
            <a:r>
              <a:rPr lang="en-US" sz="1400" dirty="0">
                <a:cs typeface="B Nazanin" panose="00000400000000000000" pitchFamily="2" charset="-78"/>
              </a:rPr>
              <a:t>/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output_value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Go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فراخوانی تابع : 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function_name </a:t>
            </a:r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parameters</a:t>
            </a:r>
            <a:r>
              <a:rPr lang="en-US" sz="1400" dirty="0">
                <a:cs typeface="B Nazanin" panose="00000400000000000000" pitchFamily="2" charset="-78"/>
              </a:rPr>
              <a:t> )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تابعی بنویسید که جنسیت دانشجو را به عنوان ورودی دریافت کند، سپس تعداد دانشجویان آن جنسیت را بازگرداند.</a:t>
            </a:r>
          </a:p>
        </p:txBody>
      </p:sp>
      <p:sp>
        <p:nvSpPr>
          <p:cNvPr id="15" name="Flowchart: Terminator 14">
            <a:hlinkClick r:id="rId5" action="ppaction://hlinksldjump"/>
            <a:extLst>
              <a:ext uri="{FF2B5EF4-FFF2-40B4-BE49-F238E27FC236}">
                <a16:creationId xmlns:a16="http://schemas.microsoft.com/office/drawing/2014/main" id="{01305FA8-1A6A-4DBC-8DC0-6D90A786FC9A}"/>
              </a:ext>
            </a:extLst>
          </p:cNvPr>
          <p:cNvSpPr/>
          <p:nvPr/>
        </p:nvSpPr>
        <p:spPr>
          <a:xfrm>
            <a:off x="5187957" y="5648414"/>
            <a:ext cx="1779200" cy="367886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2869983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تابع -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Single Valued Function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- مثال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تابعی بنویسید که جنسیت دانشجو را به عنوان ورودی دریافت کند، سپس تعداد دانشجویان آن جنسیت را بازگرداند.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CREATE FUNCTION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GenCount</a:t>
            </a:r>
          </a:p>
          <a:p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@G bit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RETURNS </a:t>
            </a:r>
            <a:r>
              <a:rPr lang="en-US" sz="1400" i="1" dirty="0">
                <a:solidFill>
                  <a:srgbClr val="00B050"/>
                </a:solidFill>
                <a:cs typeface="B Nazanin" panose="00000400000000000000" pitchFamily="2" charset="-78"/>
              </a:rPr>
              <a:t>smallint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r>
              <a:rPr lang="en-US" sz="1400" dirty="0">
                <a:cs typeface="B Nazanin" panose="00000400000000000000" pitchFamily="2" charset="-78"/>
              </a:rPr>
              <a:t>BEGIN 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DECLARE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@count </a:t>
            </a:r>
            <a:r>
              <a:rPr lang="en-US" sz="1400" i="1" dirty="0">
                <a:solidFill>
                  <a:srgbClr val="00B050"/>
                </a:solidFill>
                <a:cs typeface="B Nazanin" panose="00000400000000000000" pitchFamily="2" charset="-78"/>
              </a:rPr>
              <a:t>smallint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SET @count = ( 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Count(*) </a:t>
            </a:r>
            <a:r>
              <a:rPr lang="en-US" sz="1400" dirty="0">
                <a:cs typeface="B Nazanin" panose="00000400000000000000" pitchFamily="2" charset="-78"/>
              </a:rPr>
              <a:t>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400" dirty="0">
                <a:cs typeface="B Nazanin" panose="00000400000000000000" pitchFamily="2" charset="-78"/>
              </a:rPr>
              <a:t> 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Gen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@G</a:t>
            </a:r>
            <a:r>
              <a:rPr lang="en-US" sz="1400" dirty="0">
                <a:cs typeface="B Nazanin" panose="00000400000000000000" pitchFamily="2" charset="-78"/>
              </a:rPr>
              <a:t> )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RETURN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@count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فراخوانی تابع :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GenCount </a:t>
            </a:r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“True”</a:t>
            </a:r>
            <a:r>
              <a:rPr lang="en-US" sz="1400" dirty="0">
                <a:cs typeface="B Nazanin" panose="00000400000000000000" pitchFamily="2" charset="-78"/>
              </a:rPr>
              <a:t> )</a:t>
            </a:r>
            <a:endParaRPr lang="fa-IR" sz="1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305457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تابع –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Inline Function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dirty="0">
                <a:cs typeface="B Nazanin" panose="00000400000000000000" pitchFamily="2" charset="-78"/>
              </a:rPr>
              <a:t>در این حالت، می‌توان یک دستور </a:t>
            </a:r>
            <a:r>
              <a:rPr lang="en-US" sz="1600" dirty="0">
                <a:cs typeface="B Nazanin" panose="00000400000000000000" pitchFamily="2" charset="-78"/>
              </a:rPr>
              <a:t>select</a:t>
            </a:r>
            <a:r>
              <a:rPr lang="fa-IR" sz="1600" dirty="0">
                <a:cs typeface="B Nazanin" panose="00000400000000000000" pitchFamily="2" charset="-78"/>
              </a:rPr>
              <a:t> نوشت و باید آن را به طور مستقیم مقابل </a:t>
            </a:r>
            <a:r>
              <a:rPr lang="en-US" sz="1600" dirty="0">
                <a:cs typeface="B Nazanin" panose="00000400000000000000" pitchFamily="2" charset="-78"/>
              </a:rPr>
              <a:t>return</a:t>
            </a:r>
            <a:r>
              <a:rPr lang="fa-IR" sz="1600" dirty="0">
                <a:cs typeface="B Nazanin" panose="00000400000000000000" pitchFamily="2" charset="-78"/>
              </a:rPr>
              <a:t> قرار داد :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ایجاد تابع : </a:t>
            </a:r>
            <a:r>
              <a:rPr lang="fa-IR" sz="1600" dirty="0">
                <a:cs typeface="B Nazanin" panose="00000400000000000000" pitchFamily="2" charset="-78"/>
              </a:rPr>
              <a:t>فرم کلی ایجاد چنین تابعی به صورت زیر است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CREATE FUNCTION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function_name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Input Parameters Definition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RETURNS TABLE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RETURN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SELECT …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فراخوانی تابع :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 </a:t>
            </a:r>
            <a:r>
              <a:rPr lang="en-US" sz="1400" dirty="0">
                <a:cs typeface="B Nazanin" panose="00000400000000000000" pitchFamily="2" charset="-78"/>
              </a:rPr>
              <a:t>FROM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function_name </a:t>
            </a:r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parameters</a:t>
            </a:r>
            <a:r>
              <a:rPr lang="en-US" sz="1400" dirty="0">
                <a:cs typeface="B Nazanin" panose="00000400000000000000" pitchFamily="2" charset="-78"/>
              </a:rPr>
              <a:t> )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16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تابعی بنویسید که نام و نام خانوادگی دانشجو را به عنوان ورودی دریافت کند، سپس نام درس، تعداد واحد و نمره 3 درسی که بیشترین نمره را گرفته است نمایش دهد.</a:t>
            </a: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719BC0C4-701D-4B61-B2B3-202C48E0F114}"/>
              </a:ext>
            </a:extLst>
          </p:cNvPr>
          <p:cNvSpPr/>
          <p:nvPr/>
        </p:nvSpPr>
        <p:spPr>
          <a:xfrm>
            <a:off x="5187957" y="5648414"/>
            <a:ext cx="1779200" cy="367886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3311576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ورود به محیط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SQL Server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83" name="Rounded Rectangle 41">
            <a:extLst>
              <a:ext uri="{FF2B5EF4-FFF2-40B4-BE49-F238E27FC236}">
                <a16:creationId xmlns:a16="http://schemas.microsoft.com/office/drawing/2014/main" id="{1650C17B-89BB-4557-BA21-E309893491D3}"/>
              </a:ext>
            </a:extLst>
          </p:cNvPr>
          <p:cNvSpPr/>
          <p:nvPr/>
        </p:nvSpPr>
        <p:spPr>
          <a:xfrm>
            <a:off x="7488983" y="1939344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6" name="Rounded Rectangle 47">
            <a:extLst>
              <a:ext uri="{FF2B5EF4-FFF2-40B4-BE49-F238E27FC236}">
                <a16:creationId xmlns:a16="http://schemas.microsoft.com/office/drawing/2014/main" id="{68CEE730-24F4-42D8-A558-DFE2D1774E0E}"/>
              </a:ext>
            </a:extLst>
          </p:cNvPr>
          <p:cNvSpPr/>
          <p:nvPr/>
        </p:nvSpPr>
        <p:spPr>
          <a:xfrm>
            <a:off x="3662885" y="1258900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FA1CA2-D71B-4F3A-80E8-C5B5A0BAE4BF}"/>
              </a:ext>
            </a:extLst>
          </p:cNvPr>
          <p:cNvSpPr/>
          <p:nvPr/>
        </p:nvSpPr>
        <p:spPr>
          <a:xfrm>
            <a:off x="596346" y="4521619"/>
            <a:ext cx="110390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b="1" dirty="0">
                <a:cs typeface="B Nazanin" panose="00000400000000000000" pitchFamily="2" charset="-78"/>
              </a:rPr>
              <a:t>در این قسمت باید مواردی را تنظیم کرد :</a:t>
            </a:r>
            <a:endParaRPr lang="en-US" b="1" dirty="0">
              <a:cs typeface="B Nazanin" panose="00000400000000000000" pitchFamily="2" charset="-78"/>
            </a:endParaRPr>
          </a:p>
          <a:p>
            <a:pPr lvl="1" algn="just" rtl="1"/>
            <a:r>
              <a:rPr lang="fa-IR" dirty="0">
                <a:cs typeface="B Nazanin" panose="00000400000000000000" pitchFamily="2" charset="-78"/>
              </a:rPr>
              <a:t>1 – ابتدا باید سرویس مورد نظر ( </a:t>
            </a:r>
            <a:r>
              <a:rPr lang="en-US" dirty="0">
                <a:cs typeface="B Nazanin" panose="00000400000000000000" pitchFamily="2" charset="-78"/>
              </a:rPr>
              <a:t>Database Engine</a:t>
            </a:r>
            <a:r>
              <a:rPr lang="fa-IR" dirty="0">
                <a:cs typeface="B Nazanin" panose="00000400000000000000" pitchFamily="2" charset="-78"/>
              </a:rPr>
              <a:t> ) را انتخاب کنیم.</a:t>
            </a:r>
          </a:p>
          <a:p>
            <a:pPr lvl="1" algn="just" rtl="1"/>
            <a:r>
              <a:rPr lang="fa-IR" dirty="0">
                <a:cs typeface="B Nazanin" panose="00000400000000000000" pitchFamily="2" charset="-78"/>
              </a:rPr>
              <a:t>2 – سپس باید </a:t>
            </a:r>
            <a:r>
              <a:rPr lang="en-US" dirty="0">
                <a:cs typeface="B Nazanin" panose="00000400000000000000" pitchFamily="2" charset="-78"/>
              </a:rPr>
              <a:t>Server</a:t>
            </a:r>
            <a:r>
              <a:rPr lang="fa-IR" dirty="0">
                <a:cs typeface="B Nazanin" panose="00000400000000000000" pitchFamily="2" charset="-78"/>
              </a:rPr>
              <a:t> مورد نظر را انتخاب کنیم که معمولا همان نام کامپیوتر می باشد.</a:t>
            </a:r>
          </a:p>
          <a:p>
            <a:pPr lvl="1" algn="just" rtl="1"/>
            <a:r>
              <a:rPr lang="fa-IR" dirty="0">
                <a:cs typeface="B Nazanin" panose="00000400000000000000" pitchFamily="2" charset="-78"/>
              </a:rPr>
              <a:t>3 – حال باید رمز را وارد کنیم. برای اجتناب از این امر می توان با گزینه </a:t>
            </a:r>
            <a:r>
              <a:rPr lang="en-US" dirty="0">
                <a:cs typeface="B Nazanin" panose="00000400000000000000" pitchFamily="2" charset="-78"/>
              </a:rPr>
              <a:t>Windows Authentication</a:t>
            </a:r>
            <a:r>
              <a:rPr lang="fa-IR" dirty="0">
                <a:cs typeface="B Nazanin" panose="00000400000000000000" pitchFamily="2" charset="-78"/>
              </a:rPr>
              <a:t> وارد شد.</a:t>
            </a:r>
            <a:endParaRPr lang="fa-IR" b="1" dirty="0">
              <a:cs typeface="B Nazanin" panose="00000400000000000000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92FCA0-ED30-4BFC-8C09-D4E67B81AA75}"/>
              </a:ext>
            </a:extLst>
          </p:cNvPr>
          <p:cNvSpPr/>
          <p:nvPr/>
        </p:nvSpPr>
        <p:spPr>
          <a:xfrm>
            <a:off x="236522" y="886601"/>
            <a:ext cx="11127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dirty="0">
                <a:cs typeface="B Nazanin" panose="00000400000000000000" pitchFamily="2" charset="-78"/>
              </a:rPr>
              <a:t>روی </a:t>
            </a:r>
            <a:r>
              <a:rPr lang="en-US" dirty="0">
                <a:cs typeface="B Nazanin" panose="00000400000000000000" pitchFamily="2" charset="-78"/>
              </a:rPr>
              <a:t>SQL Server Management Studio</a:t>
            </a:r>
            <a:r>
              <a:rPr lang="fa-IR" dirty="0">
                <a:cs typeface="B Nazanin" panose="00000400000000000000" pitchFamily="2" charset="-78"/>
              </a:rPr>
              <a:t> کلیک می کنیم تا صفحه زیر ظاهر شود 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026AC6-0BD1-4F09-B6ED-E62385F54B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36" y="1344088"/>
            <a:ext cx="4257675" cy="304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04682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تابع -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Inline Function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- مثال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تابعی بنویسید که نام و نام خانوادگی دانشجو را به عنوان ورودی دریافت کند، سپس نام درس، تعداد واحد و نمره 3 درسی که بیشترین نمره را گرفته است نمایش دهد.</a:t>
            </a:r>
          </a:p>
          <a:p>
            <a:pPr algn="r" rtl="1">
              <a:lnSpc>
                <a:spcPct val="150000"/>
              </a:lnSpc>
            </a:pPr>
            <a:endParaRPr lang="fa-IR" sz="1600" dirty="0">
              <a:cs typeface="B Nazanin" panose="00000400000000000000" pitchFamily="2" charset="-78"/>
            </a:endParaRP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CREATE FUNCTION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GradeList</a:t>
            </a:r>
          </a:p>
          <a:p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@Fname nvarchar(30) </a:t>
            </a:r>
            <a:r>
              <a:rPr lang="en-US" sz="1400" dirty="0">
                <a:cs typeface="B Nazanin" panose="00000400000000000000" pitchFamily="2" charset="-78"/>
              </a:rPr>
              <a:t>,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@Lname nvarchar(30)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RETURNS </a:t>
            </a:r>
            <a:r>
              <a:rPr lang="en-US" sz="1400" i="1" dirty="0">
                <a:cs typeface="B Nazanin" panose="00000400000000000000" pitchFamily="2" charset="-78"/>
              </a:rPr>
              <a:t>TABLE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RETURN ( 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Top 3 Lname </a:t>
            </a:r>
            <a:r>
              <a:rPr lang="en-US" sz="1400" dirty="0">
                <a:cs typeface="B Nazanin" panose="00000400000000000000" pitchFamily="2" charset="-78"/>
              </a:rPr>
              <a:t>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Unit</a:t>
            </a:r>
            <a:r>
              <a:rPr lang="en-US" sz="1400" dirty="0">
                <a:cs typeface="B Nazanin" panose="00000400000000000000" pitchFamily="2" charset="-78"/>
              </a:rPr>
              <a:t> 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      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       INNER JOIN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[Group] </a:t>
            </a:r>
            <a:r>
              <a:rPr lang="en-US" sz="1400" dirty="0">
                <a:cs typeface="B Nazanin" panose="00000400000000000000" pitchFamily="2" charset="-78"/>
              </a:rPr>
              <a:t>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 </a:t>
            </a:r>
            <a:r>
              <a:rPr lang="en-US" sz="1400" dirty="0">
                <a:cs typeface="B Nazanin" panose="00000400000000000000" pitchFamily="2" charset="-78"/>
              </a:rPr>
              <a:t>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Lcode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Lcode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       INNER JOIN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SL</a:t>
            </a:r>
            <a:r>
              <a:rPr lang="en-US" sz="1400" dirty="0">
                <a:cs typeface="B Nazanin" panose="00000400000000000000" pitchFamily="2" charset="-78"/>
              </a:rPr>
              <a:t> 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Gcode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SL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Gcode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       INNER JOIN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 </a:t>
            </a:r>
            <a:r>
              <a:rPr lang="en-US" sz="1400" dirty="0">
                <a:cs typeface="B Nazanin" panose="00000400000000000000" pitchFamily="2" charset="-78"/>
              </a:rPr>
              <a:t>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Stno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SL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Stno</a:t>
            </a:r>
            <a:r>
              <a:rPr lang="en-US" sz="1400" dirty="0">
                <a:cs typeface="B Nazanin" panose="00000400000000000000" pitchFamily="2" charset="-78"/>
              </a:rPr>
              <a:t>  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       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@Fname </a:t>
            </a:r>
            <a:r>
              <a:rPr lang="en-US" sz="1400" dirty="0">
                <a:cs typeface="B Nazanin" panose="00000400000000000000" pitchFamily="2" charset="-78"/>
              </a:rPr>
              <a:t>and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@Lname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       ORDER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400" dirty="0">
                <a:cs typeface="B Nazanin" panose="00000400000000000000" pitchFamily="2" charset="-78"/>
              </a:rPr>
              <a:t>BY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SL </a:t>
            </a:r>
            <a:r>
              <a:rPr lang="en-US" sz="1400" dirty="0">
                <a:cs typeface="B Nazanin" panose="00000400000000000000" pitchFamily="2" charset="-78"/>
              </a:rPr>
              <a:t>.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Grade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    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فراخوانی تابع :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 </a:t>
            </a:r>
            <a:r>
              <a:rPr lang="en-US" sz="1400" dirty="0">
                <a:cs typeface="B Nazanin" panose="00000400000000000000" pitchFamily="2" charset="-78"/>
              </a:rPr>
              <a:t>FROM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GradeList </a:t>
            </a:r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‘ali’ , ‘ahmadi’</a:t>
            </a:r>
            <a:r>
              <a:rPr lang="en-US" sz="1400" dirty="0">
                <a:cs typeface="B Nazanin" panose="00000400000000000000" pitchFamily="2" charset="-78"/>
              </a:rPr>
              <a:t> )</a:t>
            </a:r>
            <a:endParaRPr lang="fa-IR" sz="1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8410079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تابع –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Multi Statement Function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14604"/>
            <a:ext cx="1103906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ایجاد تابع : </a:t>
            </a:r>
            <a:r>
              <a:rPr lang="fa-IR" sz="1600" dirty="0">
                <a:cs typeface="B Nazanin" panose="00000400000000000000" pitchFamily="2" charset="-78"/>
              </a:rPr>
              <a:t>فرم کلی ایجاد چنین تابعی به صورت زیر است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CREATE FUNCTION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function_name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Input Parameters Definition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RETURNS @table_name TABLE ( </a:t>
            </a:r>
          </a:p>
          <a:p>
            <a:pPr lvl="6"/>
            <a:r>
              <a:rPr lang="en-US" sz="1400" dirty="0">
                <a:cs typeface="B Nazanin" panose="00000400000000000000" pitchFamily="2" charset="-78"/>
              </a:rPr>
              <a:t>column_name01 data_type , </a:t>
            </a:r>
          </a:p>
          <a:p>
            <a:pPr lvl="6"/>
            <a:r>
              <a:rPr lang="en-US" sz="1400" dirty="0">
                <a:cs typeface="B Nazanin" panose="00000400000000000000" pitchFamily="2" charset="-78"/>
              </a:rPr>
              <a:t>column_name01 data_type ,</a:t>
            </a:r>
          </a:p>
          <a:p>
            <a:pPr lvl="6"/>
            <a:r>
              <a:rPr lang="en-US" sz="1400" dirty="0">
                <a:cs typeface="B Nazanin" panose="00000400000000000000" pitchFamily="2" charset="-78"/>
              </a:rPr>
              <a:t>…</a:t>
            </a:r>
          </a:p>
          <a:p>
            <a:pPr lvl="5"/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r>
              <a:rPr lang="en-US" sz="14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… ==&gt; </a:t>
            </a:r>
            <a:r>
              <a:rPr lang="fa-IR" sz="1400" dirty="0">
                <a:cs typeface="B Nazanin" panose="00000400000000000000" pitchFamily="2" charset="-78"/>
              </a:rPr>
              <a:t>دستوراتی که جدول مورد نظر را پر می‌کند. </a:t>
            </a:r>
            <a:endParaRPr lang="en-US" sz="1400" dirty="0">
              <a:cs typeface="B Nazanin" panose="00000400000000000000" pitchFamily="2" charset="-78"/>
            </a:endParaRP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RETURN ==&gt; </a:t>
            </a:r>
            <a:r>
              <a:rPr lang="fa-IR" sz="1400" dirty="0">
                <a:cs typeface="B Nazanin" panose="00000400000000000000" pitchFamily="2" charset="-78"/>
              </a:rPr>
              <a:t>در این قسمت چیزی نوشته نمی‌شود. </a:t>
            </a:r>
            <a:endParaRPr lang="en-US" sz="1400" dirty="0">
              <a:cs typeface="B Nazanin" panose="00000400000000000000" pitchFamily="2" charset="-78"/>
            </a:endParaRPr>
          </a:p>
          <a:p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فراخوانی تابع :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 </a:t>
            </a:r>
            <a:r>
              <a:rPr lang="en-US" sz="1400" dirty="0">
                <a:cs typeface="B Nazanin" panose="00000400000000000000" pitchFamily="2" charset="-78"/>
              </a:rPr>
              <a:t>FROM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function_name </a:t>
            </a:r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parameters</a:t>
            </a:r>
            <a:r>
              <a:rPr lang="en-US" sz="1400" dirty="0">
                <a:cs typeface="B Nazanin" panose="00000400000000000000" pitchFamily="2" charset="-78"/>
              </a:rPr>
              <a:t> )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1600" b="1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تابعی بنویسید که نام و نام خانوادگی دانشجو را به عنوان ورودی دریافت کند، سپس نام درس، تعداد واحد، نمره و وضعیت ( قبول / رد ) را بازگرداند.</a:t>
            </a: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B216D128-C634-4741-A924-D911EFB9891B}"/>
              </a:ext>
            </a:extLst>
          </p:cNvPr>
          <p:cNvSpPr/>
          <p:nvPr/>
        </p:nvSpPr>
        <p:spPr>
          <a:xfrm>
            <a:off x="5187957" y="5648414"/>
            <a:ext cx="1779200" cy="367886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805107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تابع -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Multi Statement Function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- مثال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635581"/>
            <a:ext cx="11039060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مثال : </a:t>
            </a:r>
            <a:r>
              <a:rPr lang="fa-IR" sz="1600" dirty="0">
                <a:cs typeface="B Nazanin" panose="00000400000000000000" pitchFamily="2" charset="-78"/>
              </a:rPr>
              <a:t>تابعی بنویسید که نام و نام خانوادگی دانشجو را به عنوان ورودی دریافت کند، سپس نام درس، تعداد واحد، نمره و وضعیت ( قبول / رد ) را بازگرداند.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CREATE FUNCTION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GradeList2</a:t>
            </a:r>
          </a:p>
          <a:p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@Fname nvarchar(30) </a:t>
            </a:r>
            <a:r>
              <a:rPr lang="en-US" sz="1400" dirty="0">
                <a:cs typeface="B Nazanin" panose="00000400000000000000" pitchFamily="2" charset="-78"/>
              </a:rPr>
              <a:t>,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@Lname nvarchar(30)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RETURNS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@ListTable </a:t>
            </a:r>
            <a:r>
              <a:rPr lang="en-US" sz="1400" i="1" dirty="0">
                <a:cs typeface="B Nazanin" panose="00000400000000000000" pitchFamily="2" charset="-78"/>
              </a:rPr>
              <a:t>TABLE 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Name nvarchar(30) </a:t>
            </a:r>
            <a:r>
              <a:rPr lang="en-US" sz="1400" i="1" dirty="0">
                <a:cs typeface="B Nazanin" panose="00000400000000000000" pitchFamily="2" charset="-78"/>
              </a:rPr>
              <a:t>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Unit tinyint </a:t>
            </a:r>
            <a:r>
              <a:rPr lang="en-US" sz="1400" i="1" dirty="0">
                <a:cs typeface="B Nazanin" panose="00000400000000000000" pitchFamily="2" charset="-78"/>
              </a:rPr>
              <a:t>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 float </a:t>
            </a:r>
            <a:r>
              <a:rPr lang="en-US" sz="1400" i="1" dirty="0">
                <a:cs typeface="B Nazanin" panose="00000400000000000000" pitchFamily="2" charset="-78"/>
              </a:rPr>
              <a:t>, 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State nvarchar(4) </a:t>
            </a:r>
            <a:r>
              <a:rPr lang="en-US" sz="1400" i="1" dirty="0">
                <a:cs typeface="B Nazanin" panose="00000400000000000000" pitchFamily="2" charset="-78"/>
              </a:rPr>
              <a:t>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r>
              <a:rPr lang="en-US" sz="14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INSERT INTO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@ListTable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Name</a:t>
            </a:r>
            <a:r>
              <a:rPr lang="en-US" sz="1400" dirty="0">
                <a:cs typeface="B Nazanin" panose="00000400000000000000" pitchFamily="2" charset="-78"/>
              </a:rPr>
              <a:t> 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Unit</a:t>
            </a:r>
            <a:r>
              <a:rPr lang="en-US" sz="1400" dirty="0">
                <a:cs typeface="B Nazanin" panose="00000400000000000000" pitchFamily="2" charset="-78"/>
              </a:rPr>
              <a:t> 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</a:t>
            </a:r>
            <a:r>
              <a:rPr lang="en-US" sz="1400" dirty="0">
                <a:cs typeface="B Nazanin" panose="00000400000000000000" pitchFamily="2" charset="-78"/>
              </a:rPr>
              <a:t> )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lname</a:t>
            </a:r>
            <a:r>
              <a:rPr lang="en-US" sz="1400" dirty="0">
                <a:cs typeface="B Nazanin" panose="00000400000000000000" pitchFamily="2" charset="-78"/>
              </a:rPr>
              <a:t> 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unit</a:t>
            </a:r>
            <a:r>
              <a:rPr lang="en-US" sz="1400" dirty="0">
                <a:cs typeface="B Nazanin" panose="00000400000000000000" pitchFamily="2" charset="-78"/>
              </a:rPr>
              <a:t> 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INNER JOIN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[Group] </a:t>
            </a:r>
            <a:r>
              <a:rPr lang="en-US" sz="1400" dirty="0">
                <a:cs typeface="B Nazanin" panose="00000400000000000000" pitchFamily="2" charset="-78"/>
              </a:rPr>
              <a:t>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 </a:t>
            </a:r>
            <a:r>
              <a:rPr lang="en-US" sz="1400" dirty="0">
                <a:cs typeface="B Nazanin" panose="00000400000000000000" pitchFamily="2" charset="-78"/>
              </a:rPr>
              <a:t>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Lcode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Lcode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INNER JOIN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SL</a:t>
            </a:r>
            <a:r>
              <a:rPr lang="en-US" sz="1400" dirty="0">
                <a:cs typeface="B Nazanin" panose="00000400000000000000" pitchFamily="2" charset="-78"/>
              </a:rPr>
              <a:t> 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Gcode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SL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Gcode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INNER JOIN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 </a:t>
            </a:r>
            <a:r>
              <a:rPr lang="en-US" sz="1400" dirty="0">
                <a:cs typeface="B Nazanin" panose="00000400000000000000" pitchFamily="2" charset="-78"/>
              </a:rPr>
              <a:t>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Stno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SL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Stno</a:t>
            </a:r>
            <a:r>
              <a:rPr lang="en-US" sz="1400" dirty="0">
                <a:cs typeface="B Nazanin" panose="00000400000000000000" pitchFamily="2" charset="-78"/>
              </a:rPr>
              <a:t>  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@Fname </a:t>
            </a:r>
            <a:r>
              <a:rPr lang="en-US" sz="1400" dirty="0">
                <a:cs typeface="B Nazanin" panose="00000400000000000000" pitchFamily="2" charset="-78"/>
              </a:rPr>
              <a:t>and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@Lname</a:t>
            </a:r>
          </a:p>
          <a:p>
            <a:pPr lvl="1"/>
            <a:endParaRPr lang="en-US" sz="1400" dirty="0">
              <a:cs typeface="B Nazanin" panose="00000400000000000000" pitchFamily="2" charset="-78"/>
            </a:endParaRP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UPDATE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@ListTable  </a:t>
            </a:r>
            <a:r>
              <a:rPr lang="en-US" sz="1400" dirty="0">
                <a:cs typeface="B Nazanin" panose="00000400000000000000" pitchFamily="2" charset="-78"/>
              </a:rPr>
              <a:t>SET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State</a:t>
            </a:r>
            <a:r>
              <a:rPr lang="en-US" sz="1400" dirty="0">
                <a:cs typeface="B Nazanin" panose="00000400000000000000" pitchFamily="2" charset="-78"/>
              </a:rPr>
              <a:t> = CASE</a:t>
            </a:r>
          </a:p>
          <a:p>
            <a:pPr lvl="7"/>
            <a:r>
              <a:rPr lang="en-US" sz="1400" dirty="0">
                <a:cs typeface="B Nazanin" panose="00000400000000000000" pitchFamily="2" charset="-78"/>
              </a:rPr>
              <a:t>WHEN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</a:t>
            </a:r>
            <a:r>
              <a:rPr lang="en-US" sz="1400" dirty="0">
                <a:cs typeface="B Nazanin" panose="00000400000000000000" pitchFamily="2" charset="-78"/>
              </a:rPr>
              <a:t> &gt;=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400" dirty="0">
                <a:cs typeface="B Nazanin" panose="00000400000000000000" pitchFamily="2" charset="-78"/>
              </a:rPr>
              <a:t> THEN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قبول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7"/>
            <a:r>
              <a:rPr lang="en-US" sz="1400" dirty="0">
                <a:cs typeface="B Nazanin" panose="00000400000000000000" pitchFamily="2" charset="-78"/>
              </a:rPr>
              <a:t>WHEN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</a:t>
            </a:r>
            <a:r>
              <a:rPr lang="en-US" sz="1400" dirty="0">
                <a:cs typeface="B Nazanin" panose="00000400000000000000" pitchFamily="2" charset="-78"/>
              </a:rPr>
              <a:t> &lt;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400" dirty="0">
                <a:cs typeface="B Nazanin" panose="00000400000000000000" pitchFamily="2" charset="-78"/>
              </a:rPr>
              <a:t> THEN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رد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6"/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RETURN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  <a:endParaRPr lang="fa-IR" sz="1400" dirty="0">
              <a:cs typeface="B Nazanin" panose="00000400000000000000" pitchFamily="2" charset="-78"/>
            </a:endParaRP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5575C538-FFF7-49EF-A9BD-B540FADE8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98655"/>
              </p:ext>
            </p:extLst>
          </p:nvPr>
        </p:nvGraphicFramePr>
        <p:xfrm>
          <a:off x="7055555" y="2494613"/>
          <a:ext cx="4233333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7645">
                  <a:extLst>
                    <a:ext uri="{9D8B030D-6E8A-4147-A177-3AD203B41FA5}">
                      <a16:colId xmlns:a16="http://schemas.microsoft.com/office/drawing/2014/main" val="2388826188"/>
                    </a:ext>
                  </a:extLst>
                </a:gridCol>
                <a:gridCol w="598311">
                  <a:extLst>
                    <a:ext uri="{9D8B030D-6E8A-4147-A177-3AD203B41FA5}">
                      <a16:colId xmlns:a16="http://schemas.microsoft.com/office/drawing/2014/main" val="355274320"/>
                    </a:ext>
                  </a:extLst>
                </a:gridCol>
                <a:gridCol w="959555">
                  <a:extLst>
                    <a:ext uri="{9D8B030D-6E8A-4147-A177-3AD203B41FA5}">
                      <a16:colId xmlns:a16="http://schemas.microsoft.com/office/drawing/2014/main" val="128036059"/>
                    </a:ext>
                  </a:extLst>
                </a:gridCol>
                <a:gridCol w="1907822">
                  <a:extLst>
                    <a:ext uri="{9D8B030D-6E8A-4147-A177-3AD203B41FA5}">
                      <a16:colId xmlns:a16="http://schemas.microsoft.com/office/drawing/2014/main" val="2400004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وضعیت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نمره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تعداد واحد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نام درس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5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قبول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18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2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طراحی الگوریتم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47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قبول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10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2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پایگاه داده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رد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7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2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cs typeface="B Nazanin" panose="00000400000000000000" pitchFamily="2" charset="-78"/>
                        </a:rPr>
                        <a:t>برنامه نویسی شی گرا</a:t>
                      </a:r>
                      <a:endParaRPr lang="en-US" sz="16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0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45199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روال یا رویه ذخیره شده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Stored Procedure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658159"/>
            <a:ext cx="110390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روال، مجموعه‌ای از دستورات ذخیره شده در پایگاه داده می‌باشد و  همانند تابع است با این تفاوت که لزومی ندارد خروجی داشته باشد و می‌تواند در پایگاه داده تغییر ایجاد کند.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ایجاد روال : </a:t>
            </a:r>
            <a:r>
              <a:rPr lang="fa-IR" sz="1600" dirty="0">
                <a:cs typeface="B Nazanin" panose="00000400000000000000" pitchFamily="2" charset="-78"/>
              </a:rPr>
              <a:t>فرم کلی ایجاد روال به صورت زیر است :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CREATE PROC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procedure_name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Parameters Definition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GO</a:t>
            </a:r>
            <a:r>
              <a:rPr lang="fa-IR" sz="1400" dirty="0">
                <a:cs typeface="B Nazanin" panose="00000400000000000000" pitchFamily="2" charset="-78"/>
              </a:rPr>
              <a:t> 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انواع پارامتر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1 – پارامتر ورودی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2 – پارامتر خروجی : بعد از پارامتر خروجی کلمه </a:t>
            </a:r>
            <a:r>
              <a:rPr lang="en-US" sz="1600" dirty="0">
                <a:cs typeface="B Nazanin" panose="00000400000000000000" pitchFamily="2" charset="-78"/>
              </a:rPr>
              <a:t>output</a:t>
            </a:r>
            <a:r>
              <a:rPr lang="fa-IR" sz="1600" dirty="0">
                <a:cs typeface="B Nazanin" panose="00000400000000000000" pitchFamily="2" charset="-78"/>
              </a:rPr>
              <a:t> قرار می‌گیرد. 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فراخوانی روال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برای فراخوانی روال از دستور </a:t>
            </a:r>
            <a:r>
              <a:rPr lang="en-US" sz="1600" dirty="0">
                <a:cs typeface="B Nazanin" panose="00000400000000000000" pitchFamily="2" charset="-78"/>
              </a:rPr>
              <a:t>Execute</a:t>
            </a:r>
            <a:r>
              <a:rPr lang="fa-IR" sz="1600" dirty="0">
                <a:cs typeface="B Nazanin" panose="00000400000000000000" pitchFamily="2" charset="-78"/>
              </a:rPr>
              <a:t> ( یا </a:t>
            </a:r>
            <a:r>
              <a:rPr lang="en-US" sz="1600" dirty="0">
                <a:cs typeface="B Nazanin" panose="00000400000000000000" pitchFamily="2" charset="-78"/>
              </a:rPr>
              <a:t>exec</a:t>
            </a:r>
            <a:r>
              <a:rPr lang="fa-IR" sz="1600" dirty="0">
                <a:cs typeface="B Nazanin" panose="00000400000000000000" pitchFamily="2" charset="-78"/>
              </a:rPr>
              <a:t> ) 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انواع روال :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1 – روال‌های سیستمی ( </a:t>
            </a:r>
            <a:r>
              <a:rPr lang="en-US" sz="1600" dirty="0">
                <a:cs typeface="B Nazanin" panose="00000400000000000000" pitchFamily="2" charset="-78"/>
              </a:rPr>
              <a:t>System</a:t>
            </a:r>
            <a:r>
              <a:rPr lang="fa-IR" sz="1600" dirty="0">
                <a:cs typeface="B Nazanin" panose="00000400000000000000" pitchFamily="2" charset="-78"/>
              </a:rPr>
              <a:t> ) : این روال‌ها در پایگاه داده </a:t>
            </a:r>
            <a:r>
              <a:rPr lang="en-US" sz="1600" dirty="0">
                <a:cs typeface="B Nazanin" panose="00000400000000000000" pitchFamily="2" charset="-78"/>
              </a:rPr>
              <a:t>master</a:t>
            </a:r>
            <a:r>
              <a:rPr lang="fa-IR" sz="1600" dirty="0">
                <a:cs typeface="B Nazanin" panose="00000400000000000000" pitchFamily="2" charset="-78"/>
              </a:rPr>
              <a:t> هستند و به زبان </a:t>
            </a:r>
            <a:r>
              <a:rPr lang="en-US" sz="1600" dirty="0">
                <a:cs typeface="B Nazanin" panose="00000400000000000000" pitchFamily="2" charset="-78"/>
              </a:rPr>
              <a:t>T-sql</a:t>
            </a:r>
            <a:r>
              <a:rPr lang="fa-IR" sz="1600" dirty="0">
                <a:cs typeface="B Nazanin" panose="00000400000000000000" pitchFamily="2" charset="-78"/>
              </a:rPr>
              <a:t> نوشته شده‌اند. نام آنها با پیشوند </a:t>
            </a:r>
            <a:r>
              <a:rPr lang="en-US" sz="1600" dirty="0">
                <a:cs typeface="B Nazanin" panose="00000400000000000000" pitchFamily="2" charset="-78"/>
              </a:rPr>
              <a:t>sp</a:t>
            </a:r>
            <a:r>
              <a:rPr lang="fa-IR" sz="1600" dirty="0">
                <a:cs typeface="B Nazanin" panose="00000400000000000000" pitchFamily="2" charset="-78"/>
              </a:rPr>
              <a:t> شروع می‌شود.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2 – روال‌های گسترش یافته ( </a:t>
            </a:r>
            <a:r>
              <a:rPr lang="en-US" sz="1600" dirty="0">
                <a:cs typeface="B Nazanin" panose="00000400000000000000" pitchFamily="2" charset="-78"/>
              </a:rPr>
              <a:t>Extended</a:t>
            </a:r>
            <a:r>
              <a:rPr lang="fa-IR" sz="1600" dirty="0">
                <a:cs typeface="B Nazanin" panose="00000400000000000000" pitchFamily="2" charset="-78"/>
              </a:rPr>
              <a:t> ) : این روال‌ها در پایگاه داده </a:t>
            </a:r>
            <a:r>
              <a:rPr lang="en-US" sz="1600" dirty="0">
                <a:cs typeface="B Nazanin" panose="00000400000000000000" pitchFamily="2" charset="-78"/>
              </a:rPr>
              <a:t>master</a:t>
            </a:r>
            <a:r>
              <a:rPr lang="fa-IR" sz="1600" dirty="0">
                <a:cs typeface="B Nazanin" panose="00000400000000000000" pitchFamily="2" charset="-78"/>
              </a:rPr>
              <a:t> و در فولدر </a:t>
            </a:r>
            <a:r>
              <a:rPr lang="en-US" sz="1600" dirty="0">
                <a:cs typeface="B Nazanin" panose="00000400000000000000" pitchFamily="2" charset="-78"/>
              </a:rPr>
              <a:t>Extended stored procedure</a:t>
            </a:r>
            <a:r>
              <a:rPr lang="fa-IR" sz="1600" dirty="0">
                <a:cs typeface="B Nazanin" panose="00000400000000000000" pitchFamily="2" charset="-78"/>
              </a:rPr>
              <a:t> قرار دارند و به زبان </a:t>
            </a:r>
            <a:r>
              <a:rPr lang="en-US" sz="1600" dirty="0">
                <a:cs typeface="B Nazanin" panose="00000400000000000000" pitchFamily="2" charset="-78"/>
              </a:rPr>
              <a:t>C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C++</a:t>
            </a:r>
            <a:r>
              <a:rPr lang="fa-IR" sz="1600" dirty="0">
                <a:cs typeface="B Nazanin" panose="00000400000000000000" pitchFamily="2" charset="-78"/>
              </a:rPr>
              <a:t> نوشته شده‌اند. نام آنها با پیشوند </a:t>
            </a:r>
            <a:r>
              <a:rPr lang="en-US" sz="1600" dirty="0">
                <a:cs typeface="B Nazanin" panose="00000400000000000000" pitchFamily="2" charset="-78"/>
              </a:rPr>
              <a:t>xp</a:t>
            </a:r>
            <a:r>
              <a:rPr lang="fa-IR" sz="1600" dirty="0">
                <a:cs typeface="B Nazanin" panose="00000400000000000000" pitchFamily="2" charset="-78"/>
              </a:rPr>
              <a:t> شروع می‌شود.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3 – روال‌های تعریف شده توسط کاربر ( </a:t>
            </a:r>
            <a:r>
              <a:rPr lang="en-US" sz="1600" dirty="0">
                <a:cs typeface="B Nazanin" panose="00000400000000000000" pitchFamily="2" charset="-78"/>
              </a:rPr>
              <a:t>User Defined</a:t>
            </a:r>
            <a:r>
              <a:rPr lang="fa-IR" sz="1600" dirty="0">
                <a:cs typeface="B Nazanin" panose="00000400000000000000" pitchFamily="2" charset="-78"/>
              </a:rPr>
              <a:t> ) : توسط کاربر نوشته می‌شوند. </a:t>
            </a:r>
          </a:p>
          <a:p>
            <a:pPr algn="r" rtl="1"/>
            <a:r>
              <a:rPr lang="fa-IR" sz="1600" b="1" dirty="0">
                <a:solidFill>
                  <a:srgbClr val="FF0000"/>
                </a:solidFill>
                <a:cs typeface="B Nazanin" panose="00000400000000000000" pitchFamily="2" charset="-78"/>
              </a:rPr>
              <a:t>نکته : </a:t>
            </a:r>
            <a:r>
              <a:rPr lang="fa-IR" sz="1600" dirty="0">
                <a:cs typeface="B Nazanin" panose="00000400000000000000" pitchFamily="2" charset="-78"/>
              </a:rPr>
              <a:t>می‌توان همانند تابع با استفاده از </a:t>
            </a:r>
            <a:r>
              <a:rPr lang="en-US" sz="1600" dirty="0">
                <a:cs typeface="B Nazanin" panose="00000400000000000000" pitchFamily="2" charset="-78"/>
              </a:rPr>
              <a:t>with encryption</a:t>
            </a:r>
            <a:r>
              <a:rPr lang="fa-IR" sz="1600" dirty="0">
                <a:cs typeface="B Nazanin" panose="00000400000000000000" pitchFamily="2" charset="-78"/>
              </a:rPr>
              <a:t> قبل از </a:t>
            </a:r>
            <a:r>
              <a:rPr lang="en-US" sz="1600" dirty="0">
                <a:cs typeface="B Nazanin" panose="00000400000000000000" pitchFamily="2" charset="-78"/>
              </a:rPr>
              <a:t>as</a:t>
            </a:r>
            <a:r>
              <a:rPr lang="fa-IR" sz="1600" dirty="0">
                <a:cs typeface="B Nazanin" panose="00000400000000000000" pitchFamily="2" charset="-78"/>
              </a:rPr>
              <a:t> روال را نیز رمزگذاری کرد. </a:t>
            </a:r>
          </a:p>
        </p:txBody>
      </p:sp>
      <p:sp>
        <p:nvSpPr>
          <p:cNvPr id="10" name="Flowchart: Terminator 9">
            <a:hlinkClick r:id="rId5" action="ppaction://hlinksldjump"/>
            <a:extLst>
              <a:ext uri="{FF2B5EF4-FFF2-40B4-BE49-F238E27FC236}">
                <a16:creationId xmlns:a16="http://schemas.microsoft.com/office/drawing/2014/main" id="{0293DF72-E923-4AE4-B24D-D6C2017DFD4F}"/>
              </a:ext>
            </a:extLst>
          </p:cNvPr>
          <p:cNvSpPr/>
          <p:nvPr/>
        </p:nvSpPr>
        <p:spPr>
          <a:xfrm>
            <a:off x="6195984" y="5786738"/>
            <a:ext cx="2098266" cy="300830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روال بازگشتی و تودرتو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1" name="Flowchart: Terminator 10">
            <a:hlinkClick r:id="rId11" action="ppaction://hlinksldjump"/>
            <a:extLst>
              <a:ext uri="{FF2B5EF4-FFF2-40B4-BE49-F238E27FC236}">
                <a16:creationId xmlns:a16="http://schemas.microsoft.com/office/drawing/2014/main" id="{EDF54538-D655-4E82-85C2-642B45A5282A}"/>
              </a:ext>
            </a:extLst>
          </p:cNvPr>
          <p:cNvSpPr/>
          <p:nvPr/>
        </p:nvSpPr>
        <p:spPr>
          <a:xfrm>
            <a:off x="3860864" y="5786738"/>
            <a:ext cx="2098266" cy="300830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مثال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148936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0" grpId="0" animBg="1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روال تودرتو و بازگشتی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658159"/>
            <a:ext cx="110390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روال تودرتو ( </a:t>
            </a:r>
            <a:r>
              <a:rPr lang="en-US" sz="1600" b="1" dirty="0">
                <a:cs typeface="B Nazanin" panose="00000400000000000000" pitchFamily="2" charset="-78"/>
              </a:rPr>
              <a:t>Nested Stored Procedure</a:t>
            </a:r>
            <a:r>
              <a:rPr lang="fa-IR" sz="1600" b="1" dirty="0">
                <a:cs typeface="B Nazanin" panose="00000400000000000000" pitchFamily="2" charset="-78"/>
              </a:rPr>
              <a:t> ) :</a:t>
            </a:r>
            <a:endParaRPr lang="en-US" sz="1600" b="1" dirty="0">
              <a:cs typeface="B Nazanin" panose="00000400000000000000" pitchFamily="2" charset="-78"/>
            </a:endParaRP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CREATE PROC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X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…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AS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…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EXEC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Y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…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END</a:t>
            </a:r>
          </a:p>
          <a:p>
            <a:pPr algn="r" rtl="1"/>
            <a:endParaRPr lang="en-US" sz="1600" b="1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روال بازگشتی ( </a:t>
            </a:r>
            <a:r>
              <a:rPr lang="en-US" sz="1600" b="1" dirty="0">
                <a:cs typeface="B Nazanin" panose="00000400000000000000" pitchFamily="2" charset="-78"/>
              </a:rPr>
              <a:t>Recursive Stored Procedure</a:t>
            </a:r>
            <a:r>
              <a:rPr lang="fa-IR" sz="1600" b="1" dirty="0">
                <a:cs typeface="B Nazanin" panose="00000400000000000000" pitchFamily="2" charset="-78"/>
              </a:rPr>
              <a:t> )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CREATE PROC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X</a:t>
            </a:r>
          </a:p>
          <a:p>
            <a:r>
              <a:rPr lang="en-US" sz="1600" dirty="0">
                <a:cs typeface="B Nazanin" panose="00000400000000000000" pitchFamily="2" charset="-78"/>
              </a:rPr>
              <a:t>…</a:t>
            </a:r>
          </a:p>
          <a:p>
            <a:r>
              <a:rPr lang="en-US" sz="1600" dirty="0">
                <a:cs typeface="B Nazanin" panose="00000400000000000000" pitchFamily="2" charset="-78"/>
              </a:rPr>
              <a:t>AS</a:t>
            </a:r>
          </a:p>
          <a:p>
            <a:r>
              <a:rPr lang="en-US" sz="16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…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EXEC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X</a:t>
            </a:r>
          </a:p>
          <a:p>
            <a:pPr lvl="1"/>
            <a:r>
              <a:rPr lang="en-US" sz="1600" dirty="0">
                <a:cs typeface="B Nazanin" panose="00000400000000000000" pitchFamily="2" charset="-78"/>
              </a:rPr>
              <a:t>…</a:t>
            </a:r>
          </a:p>
          <a:p>
            <a:r>
              <a:rPr lang="en-US" sz="1600" dirty="0">
                <a:cs typeface="B Nazanin" panose="00000400000000000000" pitchFamily="2" charset="-78"/>
              </a:rPr>
              <a:t>END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0086610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روال - مثال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658159"/>
            <a:ext cx="110390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1 : </a:t>
            </a:r>
            <a:r>
              <a:rPr lang="fa-IR" sz="1600" dirty="0">
                <a:cs typeface="B Nazanin" panose="00000400000000000000" pitchFamily="2" charset="-78"/>
              </a:rPr>
              <a:t>روالی بنویسید که نام و نام خانوادگی دلنشجویان رشته فناوری اطلاعات را نمایش دهد. 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2 : </a:t>
            </a:r>
            <a:r>
              <a:rPr lang="fa-IR" sz="1600" dirty="0">
                <a:cs typeface="B Nazanin" panose="00000400000000000000" pitchFamily="2" charset="-78"/>
              </a:rPr>
              <a:t>روالی بنویسید که نام و نام خانوادگی دلنشجو را دریافت کند، سپس نام درس، تعداد واحد، نمره و وضعیت ( قبول / رد ) را بازگرداند.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3 : </a:t>
            </a:r>
            <a:r>
              <a:rPr lang="fa-IR" sz="1600" dirty="0">
                <a:cs typeface="B Nazanin" panose="00000400000000000000" pitchFamily="2" charset="-78"/>
              </a:rPr>
              <a:t>روالی بنویسید که جنسیت دانشجو را دریافت کند، سپس دانشجویان آن جنسیت را نمایش دهد. اگر جنسیت وارد نشده بود، همه دانشجویان را نشان دهد.</a:t>
            </a: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4 : </a:t>
            </a:r>
            <a:r>
              <a:rPr lang="fa-IR" sz="1600" dirty="0">
                <a:cs typeface="B Nazanin" panose="00000400000000000000" pitchFamily="2" charset="-78"/>
              </a:rPr>
              <a:t>روالی بنویسید که مشخصات یک درس ( نام درس، تعداد واحد، کد پیشنیاز ) از رشته فناوری اطلاعات را گرفته در جدول درس درج کند.</a:t>
            </a:r>
          </a:p>
        </p:txBody>
      </p:sp>
      <p:sp>
        <p:nvSpPr>
          <p:cNvPr id="11" name="Flowchart: Terminator 10">
            <a:hlinkClick r:id="rId5" action="ppaction://hlinksldjump"/>
            <a:extLst>
              <a:ext uri="{FF2B5EF4-FFF2-40B4-BE49-F238E27FC236}">
                <a16:creationId xmlns:a16="http://schemas.microsoft.com/office/drawing/2014/main" id="{EDF54538-D655-4E82-85C2-642B45A5282A}"/>
              </a:ext>
            </a:extLst>
          </p:cNvPr>
          <p:cNvSpPr/>
          <p:nvPr/>
        </p:nvSpPr>
        <p:spPr>
          <a:xfrm>
            <a:off x="9087555" y="4296952"/>
            <a:ext cx="1511308" cy="300830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 1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4" name="Flowchart: Terminator 13">
            <a:hlinkClick r:id="rId11" action="ppaction://hlinksldjump"/>
            <a:extLst>
              <a:ext uri="{FF2B5EF4-FFF2-40B4-BE49-F238E27FC236}">
                <a16:creationId xmlns:a16="http://schemas.microsoft.com/office/drawing/2014/main" id="{AF2F21A9-102A-4879-8F46-8E9726B4D9D9}"/>
              </a:ext>
            </a:extLst>
          </p:cNvPr>
          <p:cNvSpPr/>
          <p:nvPr/>
        </p:nvSpPr>
        <p:spPr>
          <a:xfrm>
            <a:off x="6587066" y="4291712"/>
            <a:ext cx="1511308" cy="300830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 2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5" name="Flowchart: Terminator 14">
            <a:hlinkClick r:id="rId12" action="ppaction://hlinksldjump"/>
            <a:extLst>
              <a:ext uri="{FF2B5EF4-FFF2-40B4-BE49-F238E27FC236}">
                <a16:creationId xmlns:a16="http://schemas.microsoft.com/office/drawing/2014/main" id="{68C0B657-1673-463E-AA4F-CA49556829B4}"/>
              </a:ext>
            </a:extLst>
          </p:cNvPr>
          <p:cNvSpPr/>
          <p:nvPr/>
        </p:nvSpPr>
        <p:spPr>
          <a:xfrm>
            <a:off x="4086577" y="4291712"/>
            <a:ext cx="1511308" cy="300830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 3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16" name="Flowchart: Terminator 15">
            <a:hlinkClick r:id="rId13" action="ppaction://hlinksldjump"/>
            <a:extLst>
              <a:ext uri="{FF2B5EF4-FFF2-40B4-BE49-F238E27FC236}">
                <a16:creationId xmlns:a16="http://schemas.microsoft.com/office/drawing/2014/main" id="{C371563F-D547-4B69-88FF-8A0BFDB5B15A}"/>
              </a:ext>
            </a:extLst>
          </p:cNvPr>
          <p:cNvSpPr/>
          <p:nvPr/>
        </p:nvSpPr>
        <p:spPr>
          <a:xfrm>
            <a:off x="1586088" y="4291712"/>
            <a:ext cx="1511308" cy="300830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پاسخ مثال 4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4208844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1" grpId="0" animBg="1"/>
      <p:bldP spid="14" grpId="0" animBg="1"/>
      <p:bldP spid="15" grpId="0" animBg="1"/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روال – پاسخ مثال اول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658159"/>
            <a:ext cx="1103906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1 : </a:t>
            </a:r>
            <a:r>
              <a:rPr lang="fa-IR" sz="1600" dirty="0">
                <a:cs typeface="B Nazanin" panose="00000400000000000000" pitchFamily="2" charset="-78"/>
              </a:rPr>
              <a:t>روالی بنویسید که نام و نام خانوادگی دلنشجویان رشته فناوری اطلاعات را نمایش دهد. 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CREATE PROC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StudentList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@mname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nvarchar(30)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400" dirty="0">
                <a:cs typeface="B Nazanin" panose="00000400000000000000" pitchFamily="2" charset="-78"/>
              </a:rPr>
              <a:t> 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INNER JOIN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Major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Mcode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mname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@mname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فراخوانی :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EXEC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StudentList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فناوری اطلاعات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3238885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روال – پاسخ مثال دوم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658159"/>
            <a:ext cx="1103906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2 : </a:t>
            </a:r>
            <a:r>
              <a:rPr lang="fa-IR" sz="1600" dirty="0">
                <a:cs typeface="B Nazanin" panose="00000400000000000000" pitchFamily="2" charset="-78"/>
              </a:rPr>
              <a:t>روالی بنویسید که نام و نام خانوادگی دلنشجو را دریافت کند، سپس نام درس، تعداد واحد، نمره و وضعیت ( قبول / رد ) را بازگرداند.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CREATE PROC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GradeList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@FName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nvarchar(30) </a:t>
            </a:r>
            <a:r>
              <a:rPr lang="en-US" sz="1400" dirty="0">
                <a:cs typeface="B Nazanin" panose="00000400000000000000" pitchFamily="2" charset="-78"/>
              </a:rPr>
              <a:t>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@LName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nvarchar(30)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r>
              <a:rPr lang="en-US" sz="14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lname </a:t>
            </a:r>
            <a:r>
              <a:rPr lang="en-US" sz="1400" dirty="0">
                <a:cs typeface="B Nazanin" panose="00000400000000000000" pitchFamily="2" charset="-78"/>
              </a:rPr>
              <a:t>,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unit </a:t>
            </a:r>
            <a:r>
              <a:rPr lang="en-US" sz="1400" dirty="0">
                <a:cs typeface="B Nazanin" panose="00000400000000000000" pitchFamily="2" charset="-78"/>
              </a:rPr>
              <a:t>,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grade </a:t>
            </a:r>
            <a:r>
              <a:rPr lang="en-US" sz="1400" dirty="0">
                <a:cs typeface="B Nazanin" panose="00000400000000000000" pitchFamily="2" charset="-78"/>
              </a:rPr>
              <a:t>,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state </a:t>
            </a:r>
            <a:r>
              <a:rPr lang="en-US" sz="1400" dirty="0">
                <a:cs typeface="B Nazanin" panose="00000400000000000000" pitchFamily="2" charset="-78"/>
              </a:rPr>
              <a:t>=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400" dirty="0">
                <a:cs typeface="B Nazanin" panose="00000400000000000000" pitchFamily="2" charset="-78"/>
              </a:rPr>
              <a:t>CASE</a:t>
            </a:r>
          </a:p>
          <a:p>
            <a:pPr lvl="8"/>
            <a:r>
              <a:rPr lang="en-US" sz="1400" dirty="0">
                <a:cs typeface="B Nazanin" panose="00000400000000000000" pitchFamily="2" charset="-78"/>
              </a:rPr>
              <a:t>WHEN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</a:t>
            </a:r>
            <a:r>
              <a:rPr lang="en-US" sz="1400" dirty="0">
                <a:cs typeface="B Nazanin" panose="00000400000000000000" pitchFamily="2" charset="-78"/>
              </a:rPr>
              <a:t> &gt;=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400" dirty="0">
                <a:cs typeface="B Nazanin" panose="00000400000000000000" pitchFamily="2" charset="-78"/>
              </a:rPr>
              <a:t> THEN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قبول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lvl="8"/>
            <a:r>
              <a:rPr lang="en-US" sz="1400" dirty="0">
                <a:cs typeface="B Nazanin" panose="00000400000000000000" pitchFamily="2" charset="-78"/>
              </a:rPr>
              <a:t>WHEN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</a:t>
            </a:r>
            <a:r>
              <a:rPr lang="en-US" sz="1400" dirty="0">
                <a:cs typeface="B Nazanin" panose="00000400000000000000" pitchFamily="2" charset="-78"/>
              </a:rPr>
              <a:t> &lt;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10</a:t>
            </a:r>
            <a:r>
              <a:rPr lang="en-US" sz="1400" dirty="0">
                <a:cs typeface="B Nazanin" panose="00000400000000000000" pitchFamily="2" charset="-78"/>
              </a:rPr>
              <a:t> THEN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رد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</a:p>
          <a:p>
            <a:pPr lvl="6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       </a:t>
            </a:r>
            <a:r>
              <a:rPr lang="en-US" sz="1400" dirty="0">
                <a:cs typeface="B Nazanin" panose="00000400000000000000" pitchFamily="2" charset="-78"/>
              </a:rPr>
              <a:t>END</a:t>
            </a:r>
            <a:endParaRPr lang="fa-IR" sz="1400" dirty="0">
              <a:cs typeface="B Nazanin" panose="00000400000000000000" pitchFamily="2" charset="-78"/>
            </a:endParaRP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INNER JOIN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[Group] </a:t>
            </a:r>
            <a:r>
              <a:rPr lang="en-US" sz="1400" dirty="0">
                <a:cs typeface="B Nazanin" panose="00000400000000000000" pitchFamily="2" charset="-78"/>
              </a:rPr>
              <a:t>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 </a:t>
            </a:r>
            <a:r>
              <a:rPr lang="en-US" sz="1400" dirty="0">
                <a:cs typeface="B Nazanin" panose="00000400000000000000" pitchFamily="2" charset="-78"/>
              </a:rPr>
              <a:t>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Lcode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Lcode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INNER JOIN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SL</a:t>
            </a:r>
            <a:r>
              <a:rPr lang="en-US" sz="1400" dirty="0">
                <a:cs typeface="B Nazanin" panose="00000400000000000000" pitchFamily="2" charset="-78"/>
              </a:rPr>
              <a:t> 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Gcode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SL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Gcode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INNER JOIN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400" dirty="0">
                <a:cs typeface="B Nazanin" panose="00000400000000000000" pitchFamily="2" charset="-78"/>
              </a:rPr>
              <a:t> as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 </a:t>
            </a:r>
            <a:r>
              <a:rPr lang="en-US" sz="1400" dirty="0">
                <a:cs typeface="B Nazanin" panose="00000400000000000000" pitchFamily="2" charset="-78"/>
              </a:rPr>
              <a:t>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Stno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SL</a:t>
            </a:r>
            <a:r>
              <a:rPr lang="en-US" sz="1400" dirty="0">
                <a:cs typeface="B Nazanin" panose="00000400000000000000" pitchFamily="2" charset="-78"/>
              </a:rPr>
              <a:t> .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Stno</a:t>
            </a:r>
            <a:r>
              <a:rPr lang="en-US" sz="1400" dirty="0">
                <a:cs typeface="B Nazanin" panose="00000400000000000000" pitchFamily="2" charset="-78"/>
              </a:rPr>
              <a:t>  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FirstName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@Fname </a:t>
            </a:r>
            <a:r>
              <a:rPr lang="en-US" sz="1400" dirty="0">
                <a:cs typeface="B Nazanin" panose="00000400000000000000" pitchFamily="2" charset="-78"/>
              </a:rPr>
              <a:t>and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LastName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@Lname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فراخوانی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EXEC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GradeList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N’’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علی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, 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احمدی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</a:t>
            </a:r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602560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روال – پاسخ مثال سوم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658159"/>
            <a:ext cx="1103906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3 : </a:t>
            </a:r>
            <a:r>
              <a:rPr lang="fa-IR" sz="1600" dirty="0">
                <a:cs typeface="B Nazanin" panose="00000400000000000000" pitchFamily="2" charset="-78"/>
              </a:rPr>
              <a:t>روالی بنویسید که جنسیت دانشجو را دریافت کند، سپس دانشجویان آن جنسیت را نمایش دهد. اگر جنسیت وارد نشده بود، همه دانشجویان را نشان دهد.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CREATE PROC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StudentList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@gen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bit </a:t>
            </a:r>
            <a:r>
              <a:rPr lang="en-US" sz="1400" dirty="0">
                <a:cs typeface="B Nazanin" panose="00000400000000000000" pitchFamily="2" charset="-78"/>
              </a:rPr>
              <a:t>=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Null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r>
              <a:rPr lang="en-US" sz="14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IF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@gen </a:t>
            </a:r>
            <a:r>
              <a:rPr lang="en-US" sz="1400" dirty="0">
                <a:cs typeface="B Nazanin" panose="00000400000000000000" pitchFamily="2" charset="-78"/>
              </a:rPr>
              <a:t>IS NULL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ELSE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400" dirty="0">
                <a:cs typeface="B Nazanin" panose="00000400000000000000" pitchFamily="2" charset="-78"/>
              </a:rPr>
              <a:t> 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Gen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@gen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می‌توان بدنه روال را به صورت زیر نیز نوشت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SELECT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*</a:t>
            </a:r>
            <a:r>
              <a:rPr lang="en-US" sz="1400" dirty="0">
                <a:cs typeface="B Nazanin" panose="00000400000000000000" pitchFamily="2" charset="-78"/>
              </a:rPr>
              <a:t> FROM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Student</a:t>
            </a:r>
            <a:r>
              <a:rPr lang="en-US" sz="1400" dirty="0">
                <a:cs typeface="B Nazanin" panose="00000400000000000000" pitchFamily="2" charset="-78"/>
              </a:rPr>
              <a:t> WHERE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Gen</a:t>
            </a:r>
            <a:r>
              <a:rPr lang="en-US" sz="1400" dirty="0">
                <a:cs typeface="B Nazanin" panose="00000400000000000000" pitchFamily="2" charset="-78"/>
              </a:rPr>
              <a:t> =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@gen </a:t>
            </a:r>
            <a:r>
              <a:rPr lang="en-US" sz="1400" dirty="0">
                <a:cs typeface="B Nazanin" panose="00000400000000000000" pitchFamily="2" charset="-78"/>
              </a:rPr>
              <a:t>and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@gen </a:t>
            </a:r>
            <a:r>
              <a:rPr lang="en-US" sz="1400" dirty="0">
                <a:cs typeface="B Nazanin" panose="00000400000000000000" pitchFamily="2" charset="-78"/>
              </a:rPr>
              <a:t>IS NULL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فراخوانی با پارامتر : 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EXEC StudentList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‘True’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فراخوانی بدون پارامتر : </a:t>
            </a:r>
          </a:p>
          <a:p>
            <a:pPr algn="l"/>
            <a:r>
              <a:rPr lang="en-US" sz="1400" dirty="0">
                <a:cs typeface="B Nazanin" panose="00000400000000000000" pitchFamily="2" charset="-78"/>
              </a:rPr>
              <a:t>EXEC StudentList</a:t>
            </a:r>
            <a:endParaRPr lang="fa-IR" sz="1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089583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روال – پاسخ مثال چهارم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658159"/>
            <a:ext cx="110390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4 : </a:t>
            </a:r>
            <a:r>
              <a:rPr lang="fa-IR" sz="1600" dirty="0">
                <a:cs typeface="B Nazanin" panose="00000400000000000000" pitchFamily="2" charset="-78"/>
              </a:rPr>
              <a:t>روالی بنویسید که مشخصات یک درس ( کد درس، نام درس و تعداد واحد ) از رشته فناوری اطلاعات را گرفته در جدول درس درج کند.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CREATE PROC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InsertLesson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@lcode char(6) </a:t>
            </a:r>
            <a:r>
              <a:rPr lang="en-US" sz="1400" dirty="0">
                <a:cs typeface="B Nazanin" panose="00000400000000000000" pitchFamily="2" charset="-78"/>
              </a:rPr>
              <a:t>,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@lname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nvarchar(30) </a:t>
            </a:r>
            <a:r>
              <a:rPr lang="en-US" sz="1400" dirty="0">
                <a:cs typeface="B Nazanin" panose="00000400000000000000" pitchFamily="2" charset="-78"/>
              </a:rPr>
              <a:t>,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@unit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tinyint 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r>
              <a:rPr lang="en-US" sz="14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INSERT INTO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(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lcode</a:t>
            </a:r>
            <a:r>
              <a:rPr lang="en-US" sz="1400" dirty="0">
                <a:cs typeface="B Nazanin" panose="00000400000000000000" pitchFamily="2" charset="-78"/>
              </a:rPr>
              <a:t> 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lname</a:t>
            </a:r>
            <a:r>
              <a:rPr lang="en-US" sz="1400" dirty="0">
                <a:cs typeface="B Nazanin" panose="00000400000000000000" pitchFamily="2" charset="-78"/>
              </a:rPr>
              <a:t> ,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unit</a:t>
            </a:r>
            <a:r>
              <a:rPr lang="en-US" sz="1400" dirty="0">
                <a:cs typeface="B Nazanin" panose="00000400000000000000" pitchFamily="2" charset="-78"/>
              </a:rPr>
              <a:t> )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VALUES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400" dirty="0">
                <a:cs typeface="B Nazanin" panose="00000400000000000000" pitchFamily="2" charset="-78"/>
              </a:rPr>
              <a:t>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@lcode </a:t>
            </a:r>
            <a:r>
              <a:rPr lang="en-US" sz="1400" dirty="0">
                <a:cs typeface="B Nazanin" panose="00000400000000000000" pitchFamily="2" charset="-78"/>
              </a:rPr>
              <a:t>,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@lname </a:t>
            </a:r>
            <a:r>
              <a:rPr lang="en-US" sz="1400" dirty="0">
                <a:cs typeface="B Nazanin" panose="00000400000000000000" pitchFamily="2" charset="-78"/>
              </a:rPr>
              <a:t>,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@unit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END</a:t>
            </a:r>
          </a:p>
          <a:p>
            <a:r>
              <a:rPr lang="en-US" sz="1400" dirty="0">
                <a:cs typeface="B Nazanin" panose="00000400000000000000" pitchFamily="2" charset="-78"/>
              </a:rPr>
              <a:t>GO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فراخوانی :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EXEC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InsertLesson</a:t>
            </a:r>
            <a:r>
              <a:rPr lang="en-US" sz="1400" dirty="0">
                <a:cs typeface="B Nazanin" panose="00000400000000000000" pitchFamily="2" charset="-78"/>
              </a:rPr>
              <a:t>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’1000’ , N’</a:t>
            </a:r>
            <a:r>
              <a:rPr lang="fa-IR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طراحی الگوریتم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’ , 2</a:t>
            </a:r>
            <a:endParaRPr lang="fa-IR" sz="1400" i="1" dirty="0">
              <a:solidFill>
                <a:srgbClr val="0070C0"/>
              </a:solidFill>
              <a:cs typeface="B Nazanin" panose="00000400000000000000" pitchFamily="2" charset="-78"/>
            </a:endParaRP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156785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معرفی پایگاه‌های داده سیستم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83" name="Rounded Rectangle 41">
            <a:extLst>
              <a:ext uri="{FF2B5EF4-FFF2-40B4-BE49-F238E27FC236}">
                <a16:creationId xmlns:a16="http://schemas.microsoft.com/office/drawing/2014/main" id="{1650C17B-89BB-4557-BA21-E309893491D3}"/>
              </a:ext>
            </a:extLst>
          </p:cNvPr>
          <p:cNvSpPr/>
          <p:nvPr/>
        </p:nvSpPr>
        <p:spPr>
          <a:xfrm>
            <a:off x="7488983" y="1939344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6" name="Rounded Rectangle 47">
            <a:extLst>
              <a:ext uri="{FF2B5EF4-FFF2-40B4-BE49-F238E27FC236}">
                <a16:creationId xmlns:a16="http://schemas.microsoft.com/office/drawing/2014/main" id="{68CEE730-24F4-42D8-A558-DFE2D1774E0E}"/>
              </a:ext>
            </a:extLst>
          </p:cNvPr>
          <p:cNvSpPr/>
          <p:nvPr/>
        </p:nvSpPr>
        <p:spPr>
          <a:xfrm>
            <a:off x="3662885" y="1258900"/>
            <a:ext cx="1725782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889E9B-806C-482D-88C0-3433CBE01AE6}"/>
              </a:ext>
            </a:extLst>
          </p:cNvPr>
          <p:cNvSpPr/>
          <p:nvPr/>
        </p:nvSpPr>
        <p:spPr>
          <a:xfrm>
            <a:off x="471259" y="1133010"/>
            <a:ext cx="11164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b="1" dirty="0">
                <a:cs typeface="B Nazanin" panose="00000400000000000000" pitchFamily="2" charset="-78"/>
              </a:rPr>
              <a:t>1 – پایگاه داده </a:t>
            </a:r>
            <a:r>
              <a:rPr lang="en-US" b="1" dirty="0">
                <a:cs typeface="B Nazanin" panose="00000400000000000000" pitchFamily="2" charset="-78"/>
              </a:rPr>
              <a:t>master</a:t>
            </a:r>
            <a:r>
              <a:rPr lang="fa-IR" b="1" dirty="0">
                <a:cs typeface="B Nazanin" panose="00000400000000000000" pitchFamily="2" charset="-78"/>
              </a:rPr>
              <a:t> 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0CD92F-0636-4964-A251-0EEA7E661880}"/>
              </a:ext>
            </a:extLst>
          </p:cNvPr>
          <p:cNvSpPr/>
          <p:nvPr/>
        </p:nvSpPr>
        <p:spPr>
          <a:xfrm>
            <a:off x="262498" y="1627688"/>
            <a:ext cx="11127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dirty="0">
                <a:cs typeface="B Nazanin" panose="00000400000000000000" pitchFamily="2" charset="-78"/>
              </a:rPr>
              <a:t>تمام تنظیمات اصلی محیط </a:t>
            </a:r>
            <a:r>
              <a:rPr lang="en-US" dirty="0">
                <a:cs typeface="B Nazanin" panose="00000400000000000000" pitchFamily="2" charset="-78"/>
              </a:rPr>
              <a:t>SQL Server</a:t>
            </a:r>
            <a:r>
              <a:rPr lang="fa-IR" dirty="0">
                <a:cs typeface="B Nazanin" panose="00000400000000000000" pitchFamily="2" charset="-78"/>
              </a:rPr>
              <a:t> در این پایگاه داده نگهداری می شود.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6902D-CE33-43D5-A2B6-E262E5DDBE23}"/>
              </a:ext>
            </a:extLst>
          </p:cNvPr>
          <p:cNvSpPr/>
          <p:nvPr/>
        </p:nvSpPr>
        <p:spPr>
          <a:xfrm>
            <a:off x="471259" y="2163768"/>
            <a:ext cx="11164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b="1" dirty="0">
                <a:cs typeface="B Nazanin" panose="00000400000000000000" pitchFamily="2" charset="-78"/>
              </a:rPr>
              <a:t>2 – پایگاه داده </a:t>
            </a:r>
            <a:r>
              <a:rPr lang="en-US" b="1" dirty="0">
                <a:cs typeface="B Nazanin" panose="00000400000000000000" pitchFamily="2" charset="-78"/>
              </a:rPr>
              <a:t>model</a:t>
            </a:r>
            <a:r>
              <a:rPr lang="fa-IR" b="1" dirty="0">
                <a:cs typeface="B Nazanin" panose="00000400000000000000" pitchFamily="2" charset="-78"/>
              </a:rPr>
              <a:t> 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5518D-3C43-4514-B86F-4736B21F0C60}"/>
              </a:ext>
            </a:extLst>
          </p:cNvPr>
          <p:cNvSpPr/>
          <p:nvPr/>
        </p:nvSpPr>
        <p:spPr>
          <a:xfrm>
            <a:off x="152691" y="2693949"/>
            <a:ext cx="11237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dirty="0">
                <a:cs typeface="B Nazanin" panose="00000400000000000000" pitchFamily="2" charset="-78"/>
              </a:rPr>
              <a:t>مدلی است برای ایجاد پایگاه‌های داده دیگر.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908F6F-B923-4966-9956-F625D50EA414}"/>
              </a:ext>
            </a:extLst>
          </p:cNvPr>
          <p:cNvSpPr/>
          <p:nvPr/>
        </p:nvSpPr>
        <p:spPr>
          <a:xfrm>
            <a:off x="511711" y="3224894"/>
            <a:ext cx="11123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b="1" dirty="0">
                <a:cs typeface="B Nazanin" panose="00000400000000000000" pitchFamily="2" charset="-78"/>
              </a:rPr>
              <a:t>3 – پایگاه داده </a:t>
            </a:r>
            <a:r>
              <a:rPr lang="en-US" b="1" dirty="0">
                <a:cs typeface="B Nazanin" panose="00000400000000000000" pitchFamily="2" charset="-78"/>
              </a:rPr>
              <a:t>msdb</a:t>
            </a:r>
            <a:r>
              <a:rPr lang="fa-IR" b="1" dirty="0">
                <a:cs typeface="B Nazanin" panose="00000400000000000000" pitchFamily="2" charset="-78"/>
              </a:rPr>
              <a:t> 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4D1C6B-255A-45BE-AD02-C34A64746385}"/>
              </a:ext>
            </a:extLst>
          </p:cNvPr>
          <p:cNvSpPr/>
          <p:nvPr/>
        </p:nvSpPr>
        <p:spPr>
          <a:xfrm>
            <a:off x="152691" y="3678618"/>
            <a:ext cx="11237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dirty="0">
                <a:cs typeface="B Nazanin" panose="00000400000000000000" pitchFamily="2" charset="-78"/>
              </a:rPr>
              <a:t>برخی عملیات خودکار سیستم ( نظیر </a:t>
            </a:r>
            <a:r>
              <a:rPr lang="en-US" dirty="0">
                <a:cs typeface="B Nazanin" panose="00000400000000000000" pitchFamily="2" charset="-78"/>
              </a:rPr>
              <a:t>Backup</a:t>
            </a:r>
            <a:r>
              <a:rPr lang="fa-IR" dirty="0">
                <a:cs typeface="B Nazanin" panose="00000400000000000000" pitchFamily="2" charset="-78"/>
              </a:rPr>
              <a:t> ) در این پایگاه داده نگهداری می شوند.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4C0F15-1D37-4B61-AB10-6110B8DC2C87}"/>
              </a:ext>
            </a:extLst>
          </p:cNvPr>
          <p:cNvSpPr/>
          <p:nvPr/>
        </p:nvSpPr>
        <p:spPr>
          <a:xfrm>
            <a:off x="511710" y="4292996"/>
            <a:ext cx="11121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b="1" dirty="0">
                <a:cs typeface="B Nazanin" panose="00000400000000000000" pitchFamily="2" charset="-78"/>
              </a:rPr>
              <a:t>4 – پایگاه داده </a:t>
            </a:r>
            <a:r>
              <a:rPr lang="en-US" b="1" dirty="0">
                <a:cs typeface="B Nazanin" panose="00000400000000000000" pitchFamily="2" charset="-78"/>
              </a:rPr>
              <a:t>tempdb</a:t>
            </a:r>
            <a:r>
              <a:rPr lang="fa-IR" b="1" dirty="0">
                <a:cs typeface="B Nazanin" panose="00000400000000000000" pitchFamily="2" charset="-78"/>
              </a:rPr>
              <a:t> 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5D07C2-6C0C-4479-9B89-E20DA2AD4684}"/>
              </a:ext>
            </a:extLst>
          </p:cNvPr>
          <p:cNvSpPr/>
          <p:nvPr/>
        </p:nvSpPr>
        <p:spPr>
          <a:xfrm>
            <a:off x="146064" y="4837240"/>
            <a:ext cx="11237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dirty="0">
                <a:cs typeface="B Nazanin" panose="00000400000000000000" pitchFamily="2" charset="-78"/>
              </a:rPr>
              <a:t>عملیات موقت مربوط به </a:t>
            </a:r>
            <a:r>
              <a:rPr lang="en-US" dirty="0">
                <a:cs typeface="B Nazanin" panose="00000400000000000000" pitchFamily="2" charset="-78"/>
              </a:rPr>
              <a:t>SQL</a:t>
            </a:r>
            <a:r>
              <a:rPr lang="fa-IR" dirty="0">
                <a:cs typeface="B Nazanin" panose="00000400000000000000" pitchFamily="2" charset="-78"/>
              </a:rPr>
              <a:t> در این پایگاه نگهداری می شوند.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0E2F88-54B7-46F4-AA4C-88795A9EAB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6" y="1291610"/>
            <a:ext cx="2758342" cy="3348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CEC636-397A-490F-8D01-D98B3C413ECA}"/>
              </a:ext>
            </a:extLst>
          </p:cNvPr>
          <p:cNvCxnSpPr/>
          <p:nvPr/>
        </p:nvCxnSpPr>
        <p:spPr>
          <a:xfrm>
            <a:off x="2595466" y="2965723"/>
            <a:ext cx="1351722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452FC4-C8B3-41DE-9485-76203C3EE410}"/>
              </a:ext>
            </a:extLst>
          </p:cNvPr>
          <p:cNvCxnSpPr/>
          <p:nvPr/>
        </p:nvCxnSpPr>
        <p:spPr>
          <a:xfrm flipH="1" flipV="1">
            <a:off x="3940210" y="1308860"/>
            <a:ext cx="15897" cy="165686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736C42-500B-4DF5-B4C0-776E12A41CF5}"/>
              </a:ext>
            </a:extLst>
          </p:cNvPr>
          <p:cNvCxnSpPr/>
          <p:nvPr/>
        </p:nvCxnSpPr>
        <p:spPr>
          <a:xfrm>
            <a:off x="3947188" y="1308860"/>
            <a:ext cx="5090873" cy="32488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6F5A3A-62A9-4F12-9F0D-CCB2F2EBA0A2}"/>
              </a:ext>
            </a:extLst>
          </p:cNvPr>
          <p:cNvCxnSpPr/>
          <p:nvPr/>
        </p:nvCxnSpPr>
        <p:spPr>
          <a:xfrm>
            <a:off x="2604385" y="3424949"/>
            <a:ext cx="1650661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DDCDB2-F2DE-45D1-A088-F43311588F15}"/>
              </a:ext>
            </a:extLst>
          </p:cNvPr>
          <p:cNvCxnSpPr/>
          <p:nvPr/>
        </p:nvCxnSpPr>
        <p:spPr>
          <a:xfrm flipH="1" flipV="1">
            <a:off x="4233495" y="2405452"/>
            <a:ext cx="12031" cy="103148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BCD605-0E1C-45CE-A269-0FF9CA5780E6}"/>
              </a:ext>
            </a:extLst>
          </p:cNvPr>
          <p:cNvCxnSpPr/>
          <p:nvPr/>
        </p:nvCxnSpPr>
        <p:spPr>
          <a:xfrm>
            <a:off x="4242414" y="2411112"/>
            <a:ext cx="4795647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7AF03D-D69C-4D15-B54A-BDB977EAF776}"/>
              </a:ext>
            </a:extLst>
          </p:cNvPr>
          <p:cNvCxnSpPr/>
          <p:nvPr/>
        </p:nvCxnSpPr>
        <p:spPr>
          <a:xfrm flipV="1">
            <a:off x="2588488" y="3940935"/>
            <a:ext cx="1930327" cy="564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F7F618-294C-48BA-91FF-AF6D856A8D84}"/>
              </a:ext>
            </a:extLst>
          </p:cNvPr>
          <p:cNvCxnSpPr/>
          <p:nvPr/>
        </p:nvCxnSpPr>
        <p:spPr>
          <a:xfrm flipH="1" flipV="1">
            <a:off x="4542047" y="3441125"/>
            <a:ext cx="1" cy="49981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085EEE-33CF-47CC-A231-58387F42F12E}"/>
              </a:ext>
            </a:extLst>
          </p:cNvPr>
          <p:cNvCxnSpPr/>
          <p:nvPr/>
        </p:nvCxnSpPr>
        <p:spPr>
          <a:xfrm>
            <a:off x="4534424" y="3443434"/>
            <a:ext cx="4503637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259D75-CA12-4773-8C39-2DA9C2E89A19}"/>
              </a:ext>
            </a:extLst>
          </p:cNvPr>
          <p:cNvCxnSpPr/>
          <p:nvPr/>
        </p:nvCxnSpPr>
        <p:spPr>
          <a:xfrm>
            <a:off x="2635682" y="4300664"/>
            <a:ext cx="1842513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CDF5E9-7C1E-4D63-A1B7-97F422CAE43E}"/>
              </a:ext>
            </a:extLst>
          </p:cNvPr>
          <p:cNvCxnSpPr/>
          <p:nvPr/>
        </p:nvCxnSpPr>
        <p:spPr>
          <a:xfrm flipH="1" flipV="1">
            <a:off x="4478195" y="4292942"/>
            <a:ext cx="2518" cy="26247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A6160E-4441-49E0-A544-27FCA9D05953}"/>
              </a:ext>
            </a:extLst>
          </p:cNvPr>
          <p:cNvCxnSpPr/>
          <p:nvPr/>
        </p:nvCxnSpPr>
        <p:spPr>
          <a:xfrm>
            <a:off x="4509695" y="4545806"/>
            <a:ext cx="4503637" cy="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7229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75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25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75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build="p"/>
      <p:bldP spid="12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تریگر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Trigger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تریگر حالت خاصی از </a:t>
            </a:r>
            <a:r>
              <a:rPr lang="en-US" sz="1600" dirty="0">
                <a:cs typeface="B Nazanin" panose="00000400000000000000" pitchFamily="2" charset="-78"/>
              </a:rPr>
              <a:t>stored procedure</a:t>
            </a:r>
            <a:r>
              <a:rPr lang="fa-IR" sz="1600" dirty="0">
                <a:cs typeface="B Nazanin" panose="00000400000000000000" pitchFamily="2" charset="-78"/>
              </a:rPr>
              <a:t> است با این تفاوت که توسط کاربر قابل فراخوانی نیست و به طور اتوماتیک در زمان رویداد خاصی فراخوانی می‌شود. </a:t>
            </a: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انواع تریگر : </a:t>
            </a: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1 – </a:t>
            </a:r>
            <a:r>
              <a:rPr lang="en-US" sz="1600" dirty="0">
                <a:cs typeface="B Nazanin" panose="00000400000000000000" pitchFamily="2" charset="-78"/>
              </a:rPr>
              <a:t>DML</a:t>
            </a:r>
            <a:r>
              <a:rPr lang="fa-IR" sz="1600" dirty="0">
                <a:cs typeface="B Nazanin" panose="00000400000000000000" pitchFamily="2" charset="-78"/>
              </a:rPr>
              <a:t> ( </a:t>
            </a:r>
            <a:r>
              <a:rPr lang="en-US" sz="1600" dirty="0">
                <a:cs typeface="B Nazanin" panose="00000400000000000000" pitchFamily="2" charset="-78"/>
              </a:rPr>
              <a:t>insert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update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delete</a:t>
            </a:r>
            <a:r>
              <a:rPr lang="fa-IR" sz="1600" dirty="0">
                <a:cs typeface="B Nazanin" panose="00000400000000000000" pitchFamily="2" charset="-78"/>
              </a:rPr>
              <a:t> ) </a:t>
            </a:r>
            <a:endParaRPr lang="en-US" sz="1600" dirty="0">
              <a:cs typeface="B Nazanin" panose="00000400000000000000" pitchFamily="2" charset="-78"/>
            </a:endParaRPr>
          </a:p>
          <a:p>
            <a:pPr lvl="1" algn="r" rtl="1"/>
            <a:r>
              <a:rPr lang="fa-IR" sz="1600" dirty="0">
                <a:cs typeface="B Nazanin" panose="00000400000000000000" pitchFamily="2" charset="-78"/>
              </a:rPr>
              <a:t>2 – </a:t>
            </a:r>
            <a:r>
              <a:rPr lang="en-US" sz="1600" dirty="0">
                <a:cs typeface="B Nazanin" panose="00000400000000000000" pitchFamily="2" charset="-78"/>
              </a:rPr>
              <a:t>DDL</a:t>
            </a:r>
            <a:r>
              <a:rPr lang="fa-IR" sz="1600" dirty="0">
                <a:cs typeface="B Nazanin" panose="00000400000000000000" pitchFamily="2" charset="-78"/>
              </a:rPr>
              <a:t> ( </a:t>
            </a:r>
            <a:r>
              <a:rPr lang="en-US" sz="1600" dirty="0">
                <a:cs typeface="B Nazanin" panose="00000400000000000000" pitchFamily="2" charset="-78"/>
              </a:rPr>
              <a:t>create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alter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drop</a:t>
            </a:r>
            <a:r>
              <a:rPr lang="fa-IR" sz="1600" dirty="0">
                <a:cs typeface="B Nazanin" panose="00000400000000000000" pitchFamily="2" charset="-78"/>
              </a:rPr>
              <a:t> )</a:t>
            </a: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این دو نوع تریگر از نظر رویداد، شی مورد نظر، زمان رخ دادن و تعداد با هم تفاوت دارند.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26B60411-4AB0-4246-82E0-62E415480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240503"/>
              </p:ext>
            </p:extLst>
          </p:nvPr>
        </p:nvGraphicFramePr>
        <p:xfrm>
          <a:off x="3273778" y="2267116"/>
          <a:ext cx="5192890" cy="176784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38578">
                  <a:extLst>
                    <a:ext uri="{9D8B030D-6E8A-4147-A177-3AD203B41FA5}">
                      <a16:colId xmlns:a16="http://schemas.microsoft.com/office/drawing/2014/main" val="1164389339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245007023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3410416908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3902189923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1875465781"/>
                    </a:ext>
                  </a:extLst>
                </a:gridCol>
              </a:tblGrid>
              <a:tr h="212772">
                <a:tc>
                  <a:txBody>
                    <a:bodyPr/>
                    <a:lstStyle/>
                    <a:p>
                      <a:pPr algn="ctr" rtl="1"/>
                      <a:r>
                        <a:rPr lang="fa-IR" sz="1400" dirty="0">
                          <a:cs typeface="B Nazanin" panose="00000400000000000000" pitchFamily="2" charset="-78"/>
                        </a:rPr>
                        <a:t>تعداد</a:t>
                      </a:r>
                      <a:endParaRPr lang="en-US" sz="14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400" dirty="0">
                          <a:cs typeface="B Nazanin" panose="00000400000000000000" pitchFamily="2" charset="-78"/>
                        </a:rPr>
                        <a:t>زمان اجرا</a:t>
                      </a:r>
                      <a:endParaRPr lang="en-US" sz="14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400" dirty="0">
                          <a:cs typeface="B Nazanin" panose="00000400000000000000" pitchFamily="2" charset="-78"/>
                        </a:rPr>
                        <a:t>شی مورد نظر</a:t>
                      </a:r>
                      <a:endParaRPr lang="en-US" sz="14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400" dirty="0">
                          <a:cs typeface="B Nazanin" panose="00000400000000000000" pitchFamily="2" charset="-78"/>
                        </a:rPr>
                        <a:t>رویداد</a:t>
                      </a:r>
                      <a:endParaRPr lang="en-US" sz="14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1400" dirty="0"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258759"/>
                  </a:ext>
                </a:extLst>
              </a:tr>
              <a:tr h="51065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After</a:t>
                      </a:r>
                    </a:p>
                    <a:p>
                      <a:pPr algn="ctr"/>
                      <a:r>
                        <a:rPr lang="en-US" sz="1400" dirty="0"/>
                        <a:t>Instead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Table</a:t>
                      </a:r>
                    </a:p>
                    <a:p>
                      <a:pPr algn="ctr"/>
                      <a:r>
                        <a:rPr lang="en-US" sz="1400" dirty="0"/>
                        <a:t>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  <a:p>
                      <a:pPr algn="ctr"/>
                      <a:r>
                        <a:rPr lang="en-US" sz="1400" dirty="0"/>
                        <a:t>Update</a:t>
                      </a:r>
                    </a:p>
                    <a:p>
                      <a:pPr algn="ctr"/>
                      <a:r>
                        <a:rPr lang="en-US" sz="14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37539"/>
                  </a:ext>
                </a:extLst>
              </a:tr>
              <a:tr h="51065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Database</a:t>
                      </a:r>
                    </a:p>
                    <a:p>
                      <a:pPr algn="ctr"/>
                      <a:r>
                        <a:rPr lang="en-US" sz="1400" dirty="0"/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Create</a:t>
                      </a:r>
                    </a:p>
                    <a:p>
                      <a:pPr algn="ctr"/>
                      <a:r>
                        <a:rPr lang="en-US" sz="1400" dirty="0"/>
                        <a:t>Alter</a:t>
                      </a:r>
                    </a:p>
                    <a:p>
                      <a:pPr algn="ctr"/>
                      <a:r>
                        <a:rPr lang="en-US" sz="1400" dirty="0"/>
                        <a:t>Drop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99735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0AC4E1B-40D1-4DCA-AA29-6A106A3813D5}"/>
              </a:ext>
            </a:extLst>
          </p:cNvPr>
          <p:cNvSpPr txBox="1"/>
          <p:nvPr/>
        </p:nvSpPr>
        <p:spPr>
          <a:xfrm>
            <a:off x="596348" y="4214604"/>
            <a:ext cx="11039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1600" dirty="0">
                <a:cs typeface="B Nazanin" panose="00000400000000000000" pitchFamily="2" charset="-78"/>
              </a:rPr>
              <a:t>After</a:t>
            </a:r>
            <a:r>
              <a:rPr lang="fa-IR" sz="1600" dirty="0">
                <a:cs typeface="B Nazanin" panose="00000400000000000000" pitchFamily="2" charset="-78"/>
              </a:rPr>
              <a:t> : در این حالت، اتفاق رخ می‌دهد سپس روال اجرا می‌شود.</a:t>
            </a:r>
          </a:p>
          <a:p>
            <a:pPr algn="r" rtl="1"/>
            <a:r>
              <a:rPr lang="en-US" sz="1600" dirty="0">
                <a:cs typeface="B Nazanin" panose="00000400000000000000" pitchFamily="2" charset="-78"/>
              </a:rPr>
              <a:t>Instead of</a:t>
            </a:r>
            <a:r>
              <a:rPr lang="fa-IR" sz="1600" dirty="0">
                <a:cs typeface="B Nazanin" panose="00000400000000000000" pitchFamily="2" charset="-78"/>
              </a:rPr>
              <a:t> : در این حالت، اتفاق رخ نمی‌دهد و روال به جای آن اجرا می‌شود. </a:t>
            </a: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تعداد تریگرهای </a:t>
            </a:r>
            <a:r>
              <a:rPr lang="en-US" sz="1600" dirty="0">
                <a:cs typeface="B Nazanin" panose="00000400000000000000" pitchFamily="2" charset="-78"/>
              </a:rPr>
              <a:t>DML</a:t>
            </a:r>
            <a:r>
              <a:rPr lang="fa-IR" sz="1600" dirty="0">
                <a:cs typeface="B Nazanin" panose="00000400000000000000" pitchFamily="2" charset="-78"/>
              </a:rPr>
              <a:t> نامحدود است ولی تریگر از نوع </a:t>
            </a:r>
            <a:r>
              <a:rPr lang="en-US" sz="1600" dirty="0">
                <a:cs typeface="B Nazanin" panose="00000400000000000000" pitchFamily="2" charset="-78"/>
              </a:rPr>
              <a:t>DDL</a:t>
            </a:r>
            <a:r>
              <a:rPr lang="fa-IR" sz="1600" dirty="0">
                <a:cs typeface="B Nazanin" panose="00000400000000000000" pitchFamily="2" charset="-78"/>
              </a:rPr>
              <a:t> فقط یک مورد می‌تواند باشد.</a:t>
            </a:r>
          </a:p>
        </p:txBody>
      </p:sp>
      <p:sp>
        <p:nvSpPr>
          <p:cNvPr id="14" name="Flowchart: Terminator 13">
            <a:hlinkClick r:id="rId5" action="ppaction://hlinksldjump"/>
            <a:extLst>
              <a:ext uri="{FF2B5EF4-FFF2-40B4-BE49-F238E27FC236}">
                <a16:creationId xmlns:a16="http://schemas.microsoft.com/office/drawing/2014/main" id="{80B4545F-F819-4C9C-86FE-9F16C3C1C544}"/>
              </a:ext>
            </a:extLst>
          </p:cNvPr>
          <p:cNvSpPr/>
          <p:nvPr/>
        </p:nvSpPr>
        <p:spPr>
          <a:xfrm>
            <a:off x="7048073" y="5540766"/>
            <a:ext cx="1511308" cy="300830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تریگر </a:t>
            </a:r>
            <a:r>
              <a:rPr lang="en-US" sz="1600" b="1" dirty="0">
                <a:cs typeface="B Nazanin" panose="00000400000000000000" pitchFamily="2" charset="-78"/>
              </a:rPr>
              <a:t>DML</a:t>
            </a:r>
          </a:p>
        </p:txBody>
      </p:sp>
      <p:sp>
        <p:nvSpPr>
          <p:cNvPr id="15" name="Flowchart: Terminator 14">
            <a:hlinkClick r:id="rId11" action="ppaction://hlinksldjump"/>
            <a:extLst>
              <a:ext uri="{FF2B5EF4-FFF2-40B4-BE49-F238E27FC236}">
                <a16:creationId xmlns:a16="http://schemas.microsoft.com/office/drawing/2014/main" id="{4AE72788-B608-4D50-85E6-84C0C5E80FD8}"/>
              </a:ext>
            </a:extLst>
          </p:cNvPr>
          <p:cNvSpPr/>
          <p:nvPr/>
        </p:nvSpPr>
        <p:spPr>
          <a:xfrm>
            <a:off x="5340346" y="5540766"/>
            <a:ext cx="1511308" cy="300830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تریگر </a:t>
            </a:r>
            <a:r>
              <a:rPr lang="en-US" sz="1600" b="1" dirty="0">
                <a:cs typeface="B Nazanin" panose="00000400000000000000" pitchFamily="2" charset="-78"/>
              </a:rPr>
              <a:t>DDL</a:t>
            </a:r>
          </a:p>
        </p:txBody>
      </p:sp>
      <p:sp>
        <p:nvSpPr>
          <p:cNvPr id="16" name="Flowchart: Terminator 15">
            <a:hlinkClick r:id="rId12" action="ppaction://hlinksldjump"/>
            <a:extLst>
              <a:ext uri="{FF2B5EF4-FFF2-40B4-BE49-F238E27FC236}">
                <a16:creationId xmlns:a16="http://schemas.microsoft.com/office/drawing/2014/main" id="{B5E2EB7D-495A-4D68-B69C-B523BF373FDD}"/>
              </a:ext>
            </a:extLst>
          </p:cNvPr>
          <p:cNvSpPr/>
          <p:nvPr/>
        </p:nvSpPr>
        <p:spPr>
          <a:xfrm>
            <a:off x="3632619" y="5540766"/>
            <a:ext cx="1511308" cy="300830"/>
          </a:xfrm>
          <a:prstGeom prst="flowChartTermina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مثال</a:t>
            </a:r>
            <a:endParaRPr lang="en-US" sz="1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096451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1" grpId="0"/>
      <p:bldP spid="14" grpId="0" animBg="1"/>
      <p:bldP spid="15" grpId="0" animBg="1"/>
      <p:bldP spid="1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تریگر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Trigger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 -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DML</a:t>
            </a:r>
            <a:endParaRPr lang="fa-I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فرم کلی تریگر </a:t>
            </a:r>
            <a:r>
              <a:rPr lang="en-US" sz="1600" dirty="0">
                <a:cs typeface="B Nazanin" panose="00000400000000000000" pitchFamily="2" charset="-78"/>
              </a:rPr>
              <a:t>DML</a:t>
            </a:r>
            <a:r>
              <a:rPr lang="fa-IR" sz="1600" dirty="0">
                <a:cs typeface="B Nazanin" panose="00000400000000000000" pitchFamily="2" charset="-78"/>
              </a:rPr>
              <a:t> به صورت زیر است :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USE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CREATE TRIGGER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trigger_name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table_name</a:t>
            </a:r>
            <a:r>
              <a:rPr lang="en-US" sz="1600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/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view_name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AFTER / INSTEAD OF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event_name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AS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</a:p>
          <a:p>
            <a:pPr algn="l"/>
            <a:r>
              <a:rPr lang="en-US" sz="1600" dirty="0">
                <a:cs typeface="B Nazanin" panose="00000400000000000000" pitchFamily="2" charset="-78"/>
              </a:rPr>
              <a:t>END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کاربردهای تریگر </a:t>
            </a:r>
            <a:r>
              <a:rPr lang="en-US" sz="1600" b="1" dirty="0">
                <a:cs typeface="B Nazanin" panose="00000400000000000000" pitchFamily="2" charset="-78"/>
              </a:rPr>
              <a:t>DML</a:t>
            </a:r>
            <a:r>
              <a:rPr lang="fa-IR" sz="1600" b="1" dirty="0">
                <a:cs typeface="B Nazanin" panose="00000400000000000000" pitchFamily="2" charset="-78"/>
              </a:rPr>
              <a:t> :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جلوگیری از تغییرات یا داده‌های غیرمجاز : چنین کنترل‌هایی معمولاً روی </a:t>
            </a:r>
            <a:r>
              <a:rPr lang="en-US" sz="1600" dirty="0">
                <a:cs typeface="B Nazanin" panose="00000400000000000000" pitchFamily="2" charset="-78"/>
              </a:rPr>
              <a:t>update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insert</a:t>
            </a:r>
            <a:r>
              <a:rPr lang="fa-IR" sz="1600" dirty="0">
                <a:cs typeface="B Nazanin" panose="00000400000000000000" pitchFamily="2" charset="-78"/>
              </a:rPr>
              <a:t> انجام می‌شود. اعتبارسنجی ( </a:t>
            </a:r>
            <a:r>
              <a:rPr lang="en-US" sz="1600" dirty="0">
                <a:cs typeface="B Nazanin" panose="00000400000000000000" pitchFamily="2" charset="-78"/>
              </a:rPr>
              <a:t>validation</a:t>
            </a:r>
            <a:r>
              <a:rPr lang="fa-IR" sz="1600" dirty="0">
                <a:cs typeface="B Nazanin" panose="00000400000000000000" pitchFamily="2" charset="-78"/>
              </a:rPr>
              <a:t> ) های ساده را می‌توان با </a:t>
            </a:r>
            <a:r>
              <a:rPr lang="en-US" sz="1600" dirty="0">
                <a:cs typeface="B Nazanin" panose="00000400000000000000" pitchFamily="2" charset="-78"/>
              </a:rPr>
              <a:t>check constraint</a:t>
            </a:r>
            <a:r>
              <a:rPr lang="fa-IR" sz="1600" dirty="0">
                <a:cs typeface="B Nazanin" panose="00000400000000000000" pitchFamily="2" charset="-78"/>
              </a:rPr>
              <a:t> انجام داد. از تریگر برای موارد پیچیده استفاده می‌شود.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ثبت عملیات کاربران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پیاده سازی قواعد جامعیت پیچیده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sz="1600" dirty="0">
                <a:cs typeface="B Nazanin" panose="00000400000000000000" pitchFamily="2" charset="-78"/>
              </a:rPr>
              <a:t>ایجاد امکان اعمال تغییرات در </a:t>
            </a:r>
            <a:r>
              <a:rPr lang="en-US" sz="1600" dirty="0">
                <a:cs typeface="B Nazanin" panose="00000400000000000000" pitchFamily="2" charset="-78"/>
              </a:rPr>
              <a:t>view</a:t>
            </a:r>
            <a:endParaRPr lang="fa-IR" sz="1600" dirty="0">
              <a:cs typeface="B Nazanin" panose="00000400000000000000" pitchFamily="2" charset="-78"/>
            </a:endParaRP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  <a:p>
            <a:pPr algn="r" rtl="1"/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0348317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تریگر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Trigger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 -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DDL</a:t>
            </a:r>
            <a:endParaRPr lang="fa-I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B Titr" panose="00000700000000000000" pitchFamily="2" charset="-78"/>
            </a:endParaRP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dirty="0">
                <a:cs typeface="B Nazanin" panose="00000400000000000000" pitchFamily="2" charset="-78"/>
              </a:rPr>
              <a:t>این نوع تریگرها روی پایگاه داده یا </a:t>
            </a:r>
            <a:r>
              <a:rPr lang="en-US" sz="1600" dirty="0">
                <a:cs typeface="B Nazanin" panose="00000400000000000000" pitchFamily="2" charset="-78"/>
              </a:rPr>
              <a:t>server</a:t>
            </a:r>
            <a:r>
              <a:rPr lang="fa-IR" sz="1600" dirty="0">
                <a:cs typeface="B Nazanin" panose="00000400000000000000" pitchFamily="2" charset="-78"/>
              </a:rPr>
              <a:t> نوشته می‌شوند و هنگام رویدادهایی نظیر </a:t>
            </a:r>
            <a:r>
              <a:rPr lang="en-US" sz="1600" dirty="0">
                <a:cs typeface="B Nazanin" panose="00000400000000000000" pitchFamily="2" charset="-78"/>
              </a:rPr>
              <a:t>create</a:t>
            </a:r>
            <a:r>
              <a:rPr lang="fa-IR" sz="1600" dirty="0">
                <a:cs typeface="B Nazanin" panose="00000400000000000000" pitchFamily="2" charset="-78"/>
              </a:rPr>
              <a:t> ، </a:t>
            </a:r>
            <a:r>
              <a:rPr lang="en-US" sz="1600" dirty="0">
                <a:cs typeface="B Nazanin" panose="00000400000000000000" pitchFamily="2" charset="-78"/>
              </a:rPr>
              <a:t>alter</a:t>
            </a:r>
            <a:r>
              <a:rPr lang="fa-IR" sz="1600" dirty="0">
                <a:cs typeface="B Nazanin" panose="00000400000000000000" pitchFamily="2" charset="-78"/>
              </a:rPr>
              <a:t> و </a:t>
            </a:r>
            <a:r>
              <a:rPr lang="en-US" sz="1600" dirty="0">
                <a:cs typeface="B Nazanin" panose="00000400000000000000" pitchFamily="2" charset="-78"/>
              </a:rPr>
              <a:t>drop</a:t>
            </a:r>
            <a:r>
              <a:rPr lang="fa-IR" sz="1600" dirty="0">
                <a:cs typeface="B Nazanin" panose="00000400000000000000" pitchFamily="2" charset="-78"/>
              </a:rPr>
              <a:t> فراخوانی می‌شوند.</a:t>
            </a:r>
          </a:p>
          <a:p>
            <a:pPr algn="r" rtl="1"/>
            <a:r>
              <a:rPr lang="fa-IR" sz="1600" dirty="0">
                <a:cs typeface="B Nazanin" panose="00000400000000000000" pitchFamily="2" charset="-78"/>
              </a:rPr>
              <a:t>فرم کلی تریگر </a:t>
            </a:r>
            <a:r>
              <a:rPr lang="en-US" sz="1600" dirty="0">
                <a:cs typeface="B Nazanin" panose="00000400000000000000" pitchFamily="2" charset="-78"/>
              </a:rPr>
              <a:t>DDL</a:t>
            </a:r>
            <a:r>
              <a:rPr lang="fa-IR" sz="1600" dirty="0">
                <a:cs typeface="B Nazanin" panose="00000400000000000000" pitchFamily="2" charset="-78"/>
              </a:rPr>
              <a:t> به صورت زیر ایت :</a:t>
            </a:r>
          </a:p>
          <a:p>
            <a:r>
              <a:rPr lang="en-US" sz="1600" dirty="0">
                <a:cs typeface="B Nazanin" panose="00000400000000000000" pitchFamily="2" charset="-78"/>
              </a:rPr>
              <a:t>USE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database_name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CREATE TRIGGER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trigger_name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ON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all server </a:t>
            </a:r>
            <a:r>
              <a:rPr lang="en-US" sz="1600" dirty="0">
                <a:cs typeface="B Nazanin" panose="00000400000000000000" pitchFamily="2" charset="-78"/>
              </a:rPr>
              <a:t>/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database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AFTER </a:t>
            </a:r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event_name</a:t>
            </a:r>
          </a:p>
          <a:p>
            <a:r>
              <a:rPr lang="en-US" sz="1600" dirty="0">
                <a:cs typeface="B Nazanin" panose="00000400000000000000" pitchFamily="2" charset="-78"/>
              </a:rPr>
              <a:t>AS</a:t>
            </a:r>
          </a:p>
          <a:p>
            <a:r>
              <a:rPr lang="en-US" sz="16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600" i="1" dirty="0">
                <a:solidFill>
                  <a:srgbClr val="0070C0"/>
                </a:solidFill>
                <a:cs typeface="B Nazanin" panose="00000400000000000000" pitchFamily="2" charset="-78"/>
              </a:rPr>
              <a:t>…</a:t>
            </a:r>
          </a:p>
          <a:p>
            <a:r>
              <a:rPr lang="en-US" sz="1600" dirty="0">
                <a:cs typeface="B Nazanin" panose="00000400000000000000" pitchFamily="2" charset="-78"/>
              </a:rPr>
              <a:t>END</a:t>
            </a:r>
            <a:endParaRPr lang="fa-IR" sz="1600" dirty="0">
              <a:cs typeface="B Nazanin" panose="00000400000000000000" pitchFamily="2" charset="-78"/>
            </a:endParaRPr>
          </a:p>
          <a:p>
            <a:pPr algn="l"/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1429614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7881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462000"/>
            <a:ext cx="12192000" cy="1396000"/>
          </a:xfrm>
          <a:prstGeom prst="rect">
            <a:avLst/>
          </a:prstGeom>
          <a:solidFill>
            <a:srgbClr val="B4DCF5">
              <a:lumMod val="10000"/>
            </a:srgb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789" y="4290646"/>
            <a:ext cx="12518265" cy="196848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" y="5841596"/>
            <a:ext cx="980576" cy="98057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59" y="6278639"/>
            <a:ext cx="1206566" cy="588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6347" y="159334"/>
            <a:ext cx="11039061" cy="461665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91000">
                <a:schemeClr val="accent1">
                  <a:lumMod val="50000"/>
                </a:schemeClr>
              </a:gs>
              <a:gs pos="94000">
                <a:schemeClr val="bg1"/>
              </a:gs>
              <a:gs pos="99000">
                <a:schemeClr val="tx1">
                  <a:lumMod val="95000"/>
                  <a:lumOff val="5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تریگر (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Trigger</a:t>
            </a:r>
            <a:r>
              <a:rPr lang="fa-I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B Titr" panose="00000700000000000000" pitchFamily="2" charset="-78"/>
              </a:rPr>
              <a:t> ) - مثال</a:t>
            </a:r>
          </a:p>
        </p:txBody>
      </p:sp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595" y="5841596"/>
            <a:ext cx="1016405" cy="1016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02E79-752B-49FF-A5EE-3E15EE95020C}"/>
              </a:ext>
            </a:extLst>
          </p:cNvPr>
          <p:cNvSpPr txBox="1"/>
          <p:nvPr/>
        </p:nvSpPr>
        <p:spPr>
          <a:xfrm>
            <a:off x="596348" y="782338"/>
            <a:ext cx="1103906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1 : </a:t>
            </a:r>
            <a:r>
              <a:rPr lang="fa-IR" sz="1600" dirty="0">
                <a:cs typeface="B Nazanin" panose="00000400000000000000" pitchFamily="2" charset="-78"/>
              </a:rPr>
              <a:t>تریگری بنویسید که اجازه تغییر نمره را ندهد .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CREATE TRIGGER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tr_ChangeGrade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SelectedLesson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AFTER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Update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r>
              <a:rPr lang="en-US" sz="14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IF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update </a:t>
            </a:r>
            <a:r>
              <a:rPr lang="en-US" sz="1400" dirty="0">
                <a:cs typeface="B Nazanin" panose="00000400000000000000" pitchFamily="2" charset="-78"/>
              </a:rPr>
              <a:t>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Grade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ROLLBACK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END</a:t>
            </a:r>
            <a:endParaRPr lang="fa-IR" sz="1400" dirty="0">
              <a:cs typeface="B Nazanin" panose="00000400000000000000" pitchFamily="2" charset="-78"/>
            </a:endParaRPr>
          </a:p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مثال 2 : </a:t>
            </a:r>
            <a:r>
              <a:rPr lang="fa-IR" sz="1600" dirty="0">
                <a:cs typeface="B Nazanin" panose="00000400000000000000" pitchFamily="2" charset="-78"/>
              </a:rPr>
              <a:t>تریگری بنویسید که محدوده تعداد واحد را از یک تا چهار در نظر بگیرد.</a:t>
            </a:r>
          </a:p>
          <a:p>
            <a:r>
              <a:rPr lang="en-US" sz="1400" dirty="0">
                <a:cs typeface="B Nazanin" panose="00000400000000000000" pitchFamily="2" charset="-78"/>
              </a:rPr>
              <a:t>USE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University</a:t>
            </a:r>
          </a:p>
          <a:p>
            <a:r>
              <a:rPr lang="en-US" sz="1400" dirty="0">
                <a:cs typeface="B Nazanin" panose="00000400000000000000" pitchFamily="2" charset="-78"/>
              </a:rPr>
              <a:t>CREATE TRIGGER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tr_UnitNumber</a:t>
            </a:r>
          </a:p>
          <a:p>
            <a:r>
              <a:rPr lang="en-US" sz="1400" dirty="0">
                <a:cs typeface="B Nazanin" panose="00000400000000000000" pitchFamily="2" charset="-78"/>
              </a:rPr>
              <a:t>ON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Lesson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AFTER 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Insert , Update</a:t>
            </a:r>
          </a:p>
          <a:p>
            <a:r>
              <a:rPr lang="en-US" sz="1400" dirty="0">
                <a:cs typeface="B Nazanin" panose="00000400000000000000" pitchFamily="2" charset="-78"/>
              </a:rPr>
              <a:t>AS</a:t>
            </a:r>
          </a:p>
          <a:p>
            <a:r>
              <a:rPr lang="en-US" sz="1400" dirty="0">
                <a:cs typeface="B Nazanin" panose="00000400000000000000" pitchFamily="2" charset="-78"/>
              </a:rPr>
              <a:t>BEGIN</a:t>
            </a:r>
          </a:p>
          <a:p>
            <a:pPr lvl="1"/>
            <a:r>
              <a:rPr lang="en-US" sz="1400" dirty="0">
                <a:cs typeface="B Nazanin" panose="00000400000000000000" pitchFamily="2" charset="-78"/>
              </a:rPr>
              <a:t>IF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update </a:t>
            </a:r>
            <a:r>
              <a:rPr lang="en-US" sz="1400" dirty="0">
                <a:cs typeface="B Nazanin" panose="00000400000000000000" pitchFamily="2" charset="-78"/>
              </a:rPr>
              <a:t>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Unit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pPr lvl="2"/>
            <a:r>
              <a:rPr lang="en-US" sz="1400" dirty="0">
                <a:cs typeface="B Nazanin" panose="00000400000000000000" pitchFamily="2" charset="-78"/>
              </a:rPr>
              <a:t>IF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NOT EXISTS </a:t>
            </a:r>
            <a:r>
              <a:rPr lang="en-US" sz="1400" dirty="0">
                <a:cs typeface="B Nazanin" panose="00000400000000000000" pitchFamily="2" charset="-78"/>
              </a:rPr>
              <a:t>(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</a:t>
            </a:r>
            <a:r>
              <a:rPr lang="en-US" sz="1400" dirty="0">
                <a:cs typeface="B Nazanin" panose="00000400000000000000" pitchFamily="2" charset="-78"/>
              </a:rPr>
              <a:t>SELECT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Unit </a:t>
            </a:r>
            <a:r>
              <a:rPr lang="en-US" sz="1400" dirty="0">
                <a:cs typeface="B Nazanin" panose="00000400000000000000" pitchFamily="2" charset="-78"/>
              </a:rPr>
              <a:t>FROM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Inserted </a:t>
            </a:r>
            <a:r>
              <a:rPr lang="en-US" sz="1400" dirty="0">
                <a:cs typeface="B Nazanin" panose="00000400000000000000" pitchFamily="2" charset="-78"/>
              </a:rPr>
              <a:t>WHERE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Unit </a:t>
            </a:r>
            <a:r>
              <a:rPr lang="en-US" sz="1400" dirty="0">
                <a:cs typeface="B Nazanin" panose="00000400000000000000" pitchFamily="2" charset="-78"/>
              </a:rPr>
              <a:t>&lt;=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1 </a:t>
            </a:r>
            <a:r>
              <a:rPr lang="en-US" sz="1400" dirty="0">
                <a:cs typeface="B Nazanin" panose="00000400000000000000" pitchFamily="2" charset="-78"/>
              </a:rPr>
              <a:t>and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Unit </a:t>
            </a:r>
            <a:r>
              <a:rPr lang="en-US" sz="1400" dirty="0">
                <a:cs typeface="B Nazanin" panose="00000400000000000000" pitchFamily="2" charset="-78"/>
              </a:rPr>
              <a:t>&gt;=</a:t>
            </a:r>
            <a:r>
              <a:rPr lang="en-US" sz="1400" i="1" dirty="0">
                <a:solidFill>
                  <a:srgbClr val="0070C0"/>
                </a:solidFill>
                <a:cs typeface="B Nazanin" panose="00000400000000000000" pitchFamily="2" charset="-78"/>
              </a:rPr>
              <a:t> 4 </a:t>
            </a:r>
            <a:r>
              <a:rPr lang="en-US" sz="1400" dirty="0">
                <a:cs typeface="B Nazanin" panose="00000400000000000000" pitchFamily="2" charset="-78"/>
              </a:rPr>
              <a:t>)</a:t>
            </a:r>
          </a:p>
          <a:p>
            <a:pPr lvl="3"/>
            <a:r>
              <a:rPr lang="en-US" sz="1400" dirty="0">
                <a:cs typeface="B Nazanin" panose="00000400000000000000" pitchFamily="2" charset="-78"/>
              </a:rPr>
              <a:t>ROLLBACK</a:t>
            </a:r>
          </a:p>
          <a:p>
            <a:pPr lvl="3"/>
            <a:r>
              <a:rPr lang="en-US" sz="1400" dirty="0">
                <a:cs typeface="B Nazanin" panose="00000400000000000000" pitchFamily="2" charset="-78"/>
              </a:rPr>
              <a:t>PRINT N’</a:t>
            </a:r>
            <a:r>
              <a:rPr lang="fa-IR" sz="1400" dirty="0">
                <a:cs typeface="B Nazanin" panose="00000400000000000000" pitchFamily="2" charset="-78"/>
              </a:rPr>
              <a:t> محدوده تعداد واحد باید بین یک تا چهار باشد. </a:t>
            </a:r>
            <a:r>
              <a:rPr lang="en-US" sz="1400" dirty="0">
                <a:cs typeface="B Nazanin" panose="00000400000000000000" pitchFamily="2" charset="-78"/>
              </a:rPr>
              <a:t>’</a:t>
            </a:r>
          </a:p>
          <a:p>
            <a:r>
              <a:rPr lang="en-US" sz="1400" dirty="0">
                <a:cs typeface="B Nazanin" panose="00000400000000000000" pitchFamily="2" charset="-78"/>
              </a:rPr>
              <a:t>END</a:t>
            </a:r>
            <a:endParaRPr lang="fa-IR" sz="1400" dirty="0">
              <a:cs typeface="B Nazanin" panose="00000400000000000000" pitchFamily="2" charset="-78"/>
            </a:endParaRPr>
          </a:p>
          <a:p>
            <a:pPr algn="l"/>
            <a:endParaRPr lang="fa-IR" sz="1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7114746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"/>
            <a:ext cx="12192000" cy="5331657"/>
          </a:xfrm>
          <a:prstGeom prst="rect">
            <a:avLst/>
          </a:prstGeom>
          <a:gradFill flip="none" rotWithShape="1">
            <a:gsLst>
              <a:gs pos="92000">
                <a:srgbClr val="FFFFF0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64645A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3507996"/>
            <a:ext cx="12192000" cy="3301004"/>
          </a:xfrm>
          <a:prstGeom prst="rect">
            <a:avLst/>
          </a:prstGeom>
          <a:ln>
            <a:solidFill>
              <a:srgbClr val="0F4D78">
                <a:shade val="50000"/>
              </a:srgbClr>
            </a:solidFill>
          </a:ln>
        </p:spPr>
      </p:pic>
      <p:sp>
        <p:nvSpPr>
          <p:cNvPr id="6" name="Oval 5"/>
          <p:cNvSpPr/>
          <p:nvPr/>
        </p:nvSpPr>
        <p:spPr>
          <a:xfrm>
            <a:off x="0" y="2838893"/>
            <a:ext cx="12222480" cy="1288833"/>
          </a:xfrm>
          <a:prstGeom prst="ellipse">
            <a:avLst/>
          </a:prstGeom>
          <a:solidFill>
            <a:srgbClr val="FFFFF0"/>
          </a:solidFill>
          <a:ln w="25400" cap="rnd" cmpd="sng" algn="ctr">
            <a:gradFill>
              <a:gsLst>
                <a:gs pos="38000">
                  <a:srgbClr val="FFFFF0"/>
                </a:gs>
                <a:gs pos="100000">
                  <a:srgbClr val="0F4D78">
                    <a:lumMod val="45000"/>
                    <a:lumOff val="55000"/>
                  </a:srgbClr>
                </a:gs>
                <a:gs pos="100000">
                  <a:srgbClr val="0F4D78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64645A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88687" y="2154779"/>
            <a:ext cx="6781800" cy="6848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800" b="1" dirty="0">
                <a:ln w="12700">
                  <a:solidFill>
                    <a:srgbClr val="0F4D78"/>
                  </a:solidFill>
                  <a:prstDash val="solid"/>
                </a:ln>
                <a:cs typeface="B Lotus" panose="00000400000000000000" pitchFamily="2" charset="-78"/>
              </a:rPr>
              <a:t>پایان فصل چهارم </a:t>
            </a:r>
            <a:endParaRPr lang="en-US" sz="2800" b="1" dirty="0">
              <a:ln w="12700">
                <a:solidFill>
                  <a:srgbClr val="0F4D78"/>
                </a:solidFill>
                <a:prstDash val="solid"/>
              </a:ln>
              <a:cs typeface="B Lotus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6" y="517480"/>
            <a:ext cx="2414408" cy="1404297"/>
          </a:xfrm>
          <a:prstGeom prst="rect">
            <a:avLst/>
          </a:prstGeom>
          <a:noFill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4286" y="517480"/>
            <a:ext cx="2414408" cy="1404297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-2345" y="5673515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b="1" dirty="0">
                <a:ln w="10160">
                  <a:solidFill>
                    <a:srgbClr val="B4DCF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B Titr" panose="00000700000000000000" pitchFamily="2" charset="-78"/>
              </a:rPr>
              <a:t>1402 - 1401</a:t>
            </a:r>
            <a:endParaRPr lang="en-US" b="1" dirty="0">
              <a:ln w="10160">
                <a:solidFill>
                  <a:srgbClr val="B4DCF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30480" y="4299258"/>
            <a:ext cx="1222013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fa-IR" sz="3200" b="1" dirty="0">
                <a:ln w="10160">
                  <a:solidFill>
                    <a:srgbClr val="B4DCF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B Titr" panose="00000700000000000000" pitchFamily="2" charset="-78"/>
              </a:rPr>
              <a:t>مهدی دادبخش</a:t>
            </a:r>
            <a:endParaRPr lang="en-US" sz="5400" b="1" dirty="0">
              <a:ln w="10160">
                <a:solidFill>
                  <a:srgbClr val="B4DCF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2345" y="5012729"/>
            <a:ext cx="121920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2000" b="1" i="1" dirty="0">
                <a:ln w="10160">
                  <a:solidFill>
                    <a:srgbClr val="B4DCF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B Titr" panose="00000700000000000000" pitchFamily="2" charset="-78"/>
              </a:rPr>
              <a:t>mahdi.dadbakhsh@sharif.edu</a:t>
            </a:r>
            <a:endParaRPr lang="en-US" sz="2400" b="1" i="1" dirty="0">
              <a:ln w="10160">
                <a:solidFill>
                  <a:srgbClr val="B4DCF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1933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5" grpId="0"/>
      <p:bldP spid="1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19475</TotalTime>
  <Words>14195</Words>
  <Application>Microsoft Office PowerPoint</Application>
  <PresentationFormat>Widescreen</PresentationFormat>
  <Paragraphs>1645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B Nazanin</vt:lpstr>
      <vt:lpstr>Calibri</vt:lpstr>
      <vt:lpstr>Calibri Light</vt:lpstr>
      <vt:lpstr>Cambria Math</vt:lpstr>
      <vt:lpstr>FontAwesome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Goldp0W3r</dc:creator>
  <cp:lastModifiedBy>Tom</cp:lastModifiedBy>
  <cp:revision>1373</cp:revision>
  <dcterms:created xsi:type="dcterms:W3CDTF">2016-01-29T14:06:18Z</dcterms:created>
  <dcterms:modified xsi:type="dcterms:W3CDTF">2023-04-18T11:49:03Z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